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67" r:id="rId3"/>
    <p:sldId id="257" r:id="rId4"/>
    <p:sldId id="258" r:id="rId5"/>
    <p:sldId id="259" r:id="rId6"/>
    <p:sldId id="260" r:id="rId7"/>
    <p:sldId id="261" r:id="rId8"/>
    <p:sldId id="262" r:id="rId9"/>
    <p:sldId id="263" r:id="rId10"/>
    <p:sldId id="265" r:id="rId11"/>
    <p:sldId id="266" r:id="rId12"/>
    <p:sldId id="268" r:id="rId13"/>
  </p:sldIdLst>
  <p:sldSz cx="14630400" cy="8229600"/>
  <p:notesSz cx="8229600" cy="14630400"/>
  <p:embeddedFontLst>
    <p:embeddedFont>
      <p:font typeface="Prata" panose="020B0604020202020204" charset="0"/>
      <p:regular r:id="rId15"/>
    </p:embeddedFont>
    <p:embeddedFont>
      <p:font typeface="Raleway" pitchFamily="2" charset="0"/>
      <p:regular r:id="rId16"/>
      <p:bold r:id="rId17"/>
      <p:italic r:id="rId18"/>
      <p:boldItalic r:id="rId19"/>
    </p:embeddedFont>
    <p:embeddedFont>
      <p:font typeface="Raleway Bold" charset="0"/>
      <p:bold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2816" autoAdjust="0"/>
  </p:normalViewPr>
  <p:slideViewPr>
    <p:cSldViewPr snapToGrid="0" snapToObjects="1">
      <p:cViewPr varScale="1">
        <p:scale>
          <a:sx n="51" d="100"/>
          <a:sy n="51" d="100"/>
        </p:scale>
        <p:origin x="1411" y="48"/>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6327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Hi, my name is Koo Wai Kit. Today I will be presenting the findings of a digital forensic investigation conducted on an employee’s workstation. This case involves an employee from a reputable IT company who was suspected of engaging in malicious and illegal activities over the network. However, the employee has strongly denied any involvement.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digital forensics team, including a first responder, acquired a memory image from the employee’s computer hard disk and passed it to the forensic department for further analysis. My role as a forensic analyst is to determine whether the allegations are true by examining the digital evidence.</a:t>
            </a:r>
          </a:p>
          <a:p>
            <a:endParaRPr lang="en-US" dirty="0"/>
          </a:p>
          <a:p>
            <a:r>
              <a:rPr lang="en-US" dirty="0"/>
              <a:t>In this presentation, I will take you through the forensic procedures, the analysis conducted, and the evidence uncovered.</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 investigation has provided clear and compelling evidence that the employee engaged in unauthorized and potentially malicious activities on the company network.</a:t>
            </a:r>
          </a:p>
          <a:p>
            <a:endParaRPr lang="en-US" dirty="0"/>
          </a:p>
          <a:p>
            <a:r>
              <a:rPr lang="en-US" dirty="0"/>
              <a:t>Key findings, including the use of hacking tools, unauthorized network traffic interception, and repeated access to suspicious directories, strongly indicate intentional security violations. The comprehensive forensic report ensures that all evidence is properly documented, maintaining its integrity and admissibility for legal proceedings or disciplinary action.</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findings of this investigation, the company should consider the following next steps:</a:t>
            </a:r>
          </a:p>
          <a:p>
            <a:endParaRPr lang="en-US" dirty="0"/>
          </a:p>
          <a:p>
            <a:r>
              <a:rPr lang="en-US" b="1" dirty="0"/>
              <a:t>First</a:t>
            </a:r>
            <a:r>
              <a:rPr lang="en-US" dirty="0"/>
              <a:t>, taking legal action against the employee, depending on company policies and applicable laws.</a:t>
            </a:r>
          </a:p>
          <a:p>
            <a:r>
              <a:rPr lang="en-US" b="1" dirty="0"/>
              <a:t>Second</a:t>
            </a:r>
            <a:r>
              <a:rPr lang="en-US" dirty="0"/>
              <a:t>, implementing security enhancements, such as stronger access controls, regular audits, and intrusion detection systems, to prevent similar incidents in the future.</a:t>
            </a:r>
          </a:p>
          <a:p>
            <a:r>
              <a:rPr lang="en-US" b="1" dirty="0"/>
              <a:t>Third</a:t>
            </a:r>
            <a:r>
              <a:rPr lang="en-US" dirty="0"/>
              <a:t>, providing employee training on cybersecurity best practices and responsible computer usage to reduce the risk of insider threats.</a:t>
            </a:r>
          </a:p>
          <a:p>
            <a:endParaRPr lang="en-US" dirty="0"/>
          </a:p>
          <a:p>
            <a:r>
              <a:rPr lang="en-US" dirty="0"/>
              <a:t>By taking these actions, the organization can strengthen its security posture and minimize future risks.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7C5F73-1548-7CD0-19BC-0A0A91B7FE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2FE712-A8C6-0923-0339-90310CB571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BF7F9E-7EEC-646C-2D34-CE6BABAF5226}"/>
              </a:ext>
            </a:extLst>
          </p:cNvPr>
          <p:cNvSpPr>
            <a:spLocks noGrp="1"/>
          </p:cNvSpPr>
          <p:nvPr>
            <p:ph type="body" idx="1"/>
          </p:nvPr>
        </p:nvSpPr>
        <p:spPr/>
        <p:txBody>
          <a:bodyPr/>
          <a:lstStyle/>
          <a:p>
            <a:r>
              <a:rPr lang="en-US" b="0" dirty="0"/>
              <a:t>That’s all for my presentation. Thank you for listening and have a nice day. </a:t>
            </a:r>
            <a:endParaRPr lang="en-GB" b="0" dirty="0"/>
          </a:p>
        </p:txBody>
      </p:sp>
      <p:sp>
        <p:nvSpPr>
          <p:cNvPr id="4" name="Slide Number Placeholder 3">
            <a:extLst>
              <a:ext uri="{FF2B5EF4-FFF2-40B4-BE49-F238E27FC236}">
                <a16:creationId xmlns:a16="http://schemas.microsoft.com/office/drawing/2014/main" id="{E55B5A0B-D8A1-450B-E4A2-C8297177B16E}"/>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379251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6B4CB-AD75-2553-5B23-AA810D61BE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0246A2-1133-1C93-6090-27EADFA8E9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5F8388-F0DE-BC12-C59E-B6405032BDB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presentation is structured into several key sections: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I will provide an overview of the case background. Then, we will go through the forensic procedures briefly, including authorization and preparation, and evidence handling used in the investigation.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Following that, I will discuss the analysis and examination of the evidence, highlighting the suspicious user activity and malicious artifacts found.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will also cover how reconstruction and reporting are done.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live demonstration will follow, and finally, I will conclude with the key findings and steps to be taken.</a:t>
            </a:r>
          </a:p>
        </p:txBody>
      </p:sp>
      <p:sp>
        <p:nvSpPr>
          <p:cNvPr id="4" name="Slide Number Placeholder 3">
            <a:extLst>
              <a:ext uri="{FF2B5EF4-FFF2-40B4-BE49-F238E27FC236}">
                <a16:creationId xmlns:a16="http://schemas.microsoft.com/office/drawing/2014/main" id="{92AE3674-5F35-12FD-64F2-1CB890EE9FA8}"/>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387536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investigation was initiated due to allegations that an employee was engaging in unauthorized activities on the company’s network. These activities included potential data interception and the use of hacking tools.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primary objective of this investigation was to determine if the employee indeed carried out malicious activities and to collect evidence that could be used for legal or disciplinary action.</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any forensic investigation, following a structured process is essential to maintain evidence integrity.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legal authorization was obtained to proceed with the forensic analysis. This ensured compliance with company policies and legal regulations. I also selected appropriate forensic tool for the investigation.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I focused on evidence handling. A proper chain-of-custody was maintained to document every step taken during the investigation. Forensic duplicates of the hard drive were created to ensure that the original data remained unaltered, preserving the authenticity of the evidence.</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analyze the system, I used Autopsy, an open-source digital forensic tool. Autopsy is able to index the file system, recover deleted files, and analyze user activity efficiently.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Key artifacts, such as user accounts, login timestamps, installed applications, and file system contents, were examined to identify suspicious activity. This process helped to reconstruct user behavior and identify potential security violations.</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the investigation, I identified a suspicious user account named </a:t>
            </a:r>
            <a:r>
              <a:rPr lang="en-US" b="1" dirty="0"/>
              <a:t>'Mr. Evil'</a:t>
            </a:r>
            <a:r>
              <a:rPr lang="en-US" dirty="0"/>
              <a:t>. This account had a high number of logins compared to others, suggesting frequent use.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Further analysis revealed that the system’s registered owner was </a:t>
            </a:r>
            <a:r>
              <a:rPr lang="en-US" b="1" dirty="0"/>
              <a:t>Greg Schardt</a:t>
            </a:r>
            <a:r>
              <a:rPr lang="en-US" dirty="0"/>
              <a:t>. Upon deeper investigation, I found that the account 'Mr. Evil' was likely created or used by Greg Schardt, linking both identities together.</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discovered multiple pieces of evidence pointing to malicious activity.</a:t>
            </a:r>
          </a:p>
          <a:p>
            <a:endParaRPr lang="en-US" dirty="0"/>
          </a:p>
          <a:p>
            <a:r>
              <a:rPr lang="en-US" dirty="0"/>
              <a:t>First, several hacking tools were installed on the system, including </a:t>
            </a:r>
            <a:r>
              <a:rPr lang="en-US" b="1" dirty="0"/>
              <a:t>Ethereal, Cain &amp; Abel, and John The Ripper</a:t>
            </a:r>
            <a:r>
              <a:rPr lang="en-US" dirty="0"/>
              <a:t>. These tools are commonly used for network sniffing and password cracking, indicating potential misuse.</a:t>
            </a:r>
          </a:p>
          <a:p>
            <a:r>
              <a:rPr lang="en-US" dirty="0"/>
              <a:t>Next, I found </a:t>
            </a:r>
            <a:r>
              <a:rPr lang="en-US" b="1" dirty="0"/>
              <a:t>intercepted network traffic</a:t>
            </a:r>
            <a:r>
              <a:rPr lang="en-US" dirty="0"/>
              <a:t> in a packet capture file stored in the 'Mr. Evil' directory. This file contained records of unauthorized monitoring of a </a:t>
            </a:r>
            <a:r>
              <a:rPr lang="en-US" b="1" dirty="0"/>
              <a:t>Windows CE device</a:t>
            </a:r>
            <a:r>
              <a:rPr lang="en-US" dirty="0"/>
              <a:t>, suggesting that the employee may have been spying on network activity.</a:t>
            </a:r>
          </a:p>
          <a:p>
            <a:r>
              <a:rPr lang="en-US" dirty="0"/>
              <a:t>Additionally, I performed </a:t>
            </a:r>
            <a:r>
              <a:rPr lang="en-US" b="1" dirty="0"/>
              <a:t>shell bag analysis</a:t>
            </a:r>
            <a:r>
              <a:rPr lang="en-US" dirty="0"/>
              <a:t>, which can be used </a:t>
            </a:r>
            <a:r>
              <a:rPr lang="en-US" b="0" i="0" dirty="0">
                <a:solidFill>
                  <a:srgbClr val="EEF0FF"/>
                </a:solidFill>
                <a:effectLst/>
                <a:latin typeface="Google Sans"/>
              </a:rPr>
              <a:t>to reconstruct a user's activities, such as when and which folders they accessed. </a:t>
            </a:r>
            <a:r>
              <a:rPr lang="en-US" dirty="0"/>
              <a:t>It revealed that the user frequently accessed suspicious directories named </a:t>
            </a:r>
            <a:r>
              <a:rPr lang="en-US" b="1" dirty="0"/>
              <a:t>EXPLOITATION</a:t>
            </a:r>
            <a:r>
              <a:rPr lang="en-US" dirty="0"/>
              <a:t> and </a:t>
            </a:r>
            <a:r>
              <a:rPr lang="en-US" b="1" dirty="0"/>
              <a:t>ENUMERATION</a:t>
            </a:r>
            <a:r>
              <a:rPr lang="en-US" dirty="0"/>
              <a:t>. These directories contained various hacking tools, that could be used for multiple malicious activities. </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gathering evidence, I reconstructed the sequence of events.</a:t>
            </a:r>
          </a:p>
          <a:p>
            <a:r>
              <a:rPr lang="en-US" dirty="0"/>
              <a:t>Using Autopsy’s </a:t>
            </a:r>
            <a:r>
              <a:rPr lang="en-US" b="1" dirty="0"/>
              <a:t>Timeline Analysis</a:t>
            </a:r>
            <a:r>
              <a:rPr lang="en-US" dirty="0"/>
              <a:t>, I established a timeline of system activity based on file timestamps, system logs, and login records. This allowed me to see when and how different activities took place.</a:t>
            </a:r>
          </a:p>
          <a:p>
            <a:r>
              <a:rPr lang="en-US" dirty="0"/>
              <a:t>For the reporting phase, I generated a detailed forensic report. This report documented all the methodologies used, the tools involved, and the findings of the investigation.</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 will demonstrate how the forensic analysis was conducted using Autopsy. I will walk through the key steps performed during the investigation.</a:t>
            </a:r>
          </a:p>
          <a:p>
            <a:endParaRPr lang="en-US" b="1" u="sng"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D1332A5-C6FD-D49F-FDDA-1F5F5A87D4BA}"/>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5A4FFCDA-5AD5-9330-9A83-E9FBCD922508}"/>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76BAFFF7-0096-CA31-C419-145603BD3108}"/>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CF88EBB5-D672-0893-78A3-56ABCE690DAD}"/>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242D651B-3695-C53D-3BE3-0B42ACB23259}"/>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DB6D5A10-A8AD-21E7-AD22-7C32B2459A9B}"/>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7CA5FE1E-2D00-5F2B-4275-3754698AA859}"/>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E081CDC9-9116-97FF-4A25-B93CC64C2326}"/>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E132FE1C-4DB6-56AD-321C-B3C715FFF49B}"/>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486688CF-B1E2-0531-AB1F-BC6776CC9F9E}"/>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4858EADC-CD65-16C9-A80B-C0BEF3F9D8DA}"/>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Slide Number Placeholder 4">
            <a:extLst>
              <a:ext uri="{FF2B5EF4-FFF2-40B4-BE49-F238E27FC236}">
                <a16:creationId xmlns:a16="http://schemas.microsoft.com/office/drawing/2014/main" id="{519CA83E-5B83-9942-AF4F-0A89D11BB0F5}"/>
              </a:ext>
            </a:extLst>
          </p:cNvPr>
          <p:cNvSpPr>
            <a:spLocks noGrp="1"/>
          </p:cNvSpPr>
          <p:nvPr>
            <p:ph type="sldNum" sz="quarter" idx="10"/>
          </p:nvPr>
        </p:nvSpPr>
        <p:spPr/>
        <p:txBody>
          <a:bodyPr/>
          <a:lstStyle/>
          <a:p>
            <a:fld id="{394CAFDA-3624-4591-A36C-28D1AF692E90}" type="slidenum">
              <a:rPr lang="en-GB" smtClean="0"/>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F282489-CA15-CD3A-7D72-5077ECD1AA31}"/>
              </a:ext>
            </a:extLst>
          </p:cNvPr>
          <p:cNvSpPr>
            <a:spLocks noGrp="1"/>
          </p:cNvSpPr>
          <p:nvPr>
            <p:ph type="sldNum" sz="quarter" idx="4"/>
          </p:nvPr>
        </p:nvSpPr>
        <p:spPr>
          <a:xfrm>
            <a:off x="10333038" y="7627938"/>
            <a:ext cx="3290887" cy="438150"/>
          </a:xfrm>
          <a:prstGeom prst="rect">
            <a:avLst/>
          </a:prstGeom>
        </p:spPr>
        <p:txBody>
          <a:bodyPr vert="horz" lIns="91440" tIns="45720" rIns="91440" bIns="45720" rtlCol="0" anchor="ctr"/>
          <a:lstStyle>
            <a:lvl1pPr algn="r">
              <a:defRPr sz="1200">
                <a:solidFill>
                  <a:schemeClr val="tx1">
                    <a:tint val="82000"/>
                  </a:schemeClr>
                </a:solidFill>
              </a:defRPr>
            </a:lvl1pPr>
          </a:lstStyle>
          <a:p>
            <a:fld id="{394CAFDA-3624-4591-A36C-28D1AF692E90}" type="slidenum">
              <a:rPr lang="en-GB" smtClean="0"/>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65534"/>
            <a:ext cx="7556421" cy="1417558"/>
          </a:xfrm>
          <a:prstGeom prst="rect">
            <a:avLst/>
          </a:prstGeom>
          <a:noFill/>
          <a:ln/>
        </p:spPr>
        <p:txBody>
          <a:bodyPr wrap="square" lIns="0" tIns="0" rIns="0" bIns="0" rtlCol="0" anchor="t"/>
          <a:lstStyle/>
          <a:p>
            <a:pPr marL="0" indent="0">
              <a:lnSpc>
                <a:spcPts val="5550"/>
              </a:lnSpc>
              <a:buNone/>
            </a:pPr>
            <a:r>
              <a:rPr lang="en-US" sz="4400" dirty="0">
                <a:solidFill>
                  <a:srgbClr val="F2E782"/>
                </a:solidFill>
                <a:latin typeface="Prata" pitchFamily="34" charset="0"/>
                <a:ea typeface="Prata" pitchFamily="34" charset="-122"/>
                <a:cs typeface="Prata" pitchFamily="34" charset="-120"/>
              </a:rPr>
              <a:t>Digital Forensics Investigation</a:t>
            </a:r>
            <a:endParaRPr lang="en-US" sz="4400" dirty="0"/>
          </a:p>
        </p:txBody>
      </p:sp>
      <p:sp>
        <p:nvSpPr>
          <p:cNvPr id="4" name="Text 1"/>
          <p:cNvSpPr/>
          <p:nvPr/>
        </p:nvSpPr>
        <p:spPr>
          <a:xfrm>
            <a:off x="793790" y="4123253"/>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This presentation details the findings of a digital forensic investigation conducted on an employee's workstation, focusing on the procedures and evidence analysis.</a:t>
            </a:r>
            <a:endParaRPr lang="en-US" sz="1750" dirty="0"/>
          </a:p>
        </p:txBody>
      </p:sp>
      <p:sp>
        <p:nvSpPr>
          <p:cNvPr id="7" name="Text 3"/>
          <p:cNvSpPr/>
          <p:nvPr/>
        </p:nvSpPr>
        <p:spPr>
          <a:xfrm>
            <a:off x="796704" y="5552122"/>
            <a:ext cx="3775296" cy="396835"/>
          </a:xfrm>
          <a:prstGeom prst="rect">
            <a:avLst/>
          </a:prstGeom>
          <a:noFill/>
          <a:ln/>
        </p:spPr>
        <p:txBody>
          <a:bodyPr wrap="none" lIns="0" tIns="0" rIns="0" bIns="0" rtlCol="0" anchor="t"/>
          <a:lstStyle/>
          <a:p>
            <a:pPr marL="0" indent="0" algn="l">
              <a:lnSpc>
                <a:spcPts val="3100"/>
              </a:lnSpc>
              <a:buNone/>
            </a:pPr>
            <a:r>
              <a:rPr lang="en-US" sz="2200" b="1" dirty="0">
                <a:solidFill>
                  <a:srgbClr val="CFCBBF"/>
                </a:solidFill>
                <a:latin typeface="Raleway Bold" pitchFamily="34" charset="0"/>
                <a:ea typeface="Raleway Bold" pitchFamily="34" charset="-122"/>
                <a:cs typeface="Raleway Bold" pitchFamily="34" charset="-120"/>
              </a:rPr>
              <a:t>By: Koo Wai Kit (TP081761)</a:t>
            </a:r>
            <a:endParaRPr lang="en-US" sz="2200" dirty="0"/>
          </a:p>
        </p:txBody>
      </p:sp>
      <p:sp>
        <p:nvSpPr>
          <p:cNvPr id="8" name="Slide Number Placeholder 7">
            <a:extLst>
              <a:ext uri="{FF2B5EF4-FFF2-40B4-BE49-F238E27FC236}">
                <a16:creationId xmlns:a16="http://schemas.microsoft.com/office/drawing/2014/main" id="{400DF225-36DB-8CCF-37AA-6B054F06D646}"/>
              </a:ext>
            </a:extLst>
          </p:cNvPr>
          <p:cNvSpPr>
            <a:spLocks noGrp="1"/>
          </p:cNvSpPr>
          <p:nvPr>
            <p:ph type="sldNum" sz="quarter" idx="10"/>
          </p:nvPr>
        </p:nvSpPr>
        <p:spPr/>
        <p:txBody>
          <a:bodyPr/>
          <a:lstStyle/>
          <a:p>
            <a:fld id="{394CAFDA-3624-4591-A36C-28D1AF692E90}" type="slidenum">
              <a:rPr lang="en-GB" smtClean="0"/>
              <a:t>1</a:t>
            </a:fld>
            <a:endParaRPr lang="en-GB"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864525"/>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Conclusion</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investigation concluded that the employee was involved in unauthorized and potentially malicious activities on the company network. The evidence gathered is credible and admissible in court, supporting legal or disciplinary action.</a:t>
            </a:r>
            <a:endParaRPr lang="en-US" sz="1750" dirty="0"/>
          </a:p>
        </p:txBody>
      </p:sp>
      <p:sp>
        <p:nvSpPr>
          <p:cNvPr id="5" name="Slide Number Placeholder 4">
            <a:extLst>
              <a:ext uri="{FF2B5EF4-FFF2-40B4-BE49-F238E27FC236}">
                <a16:creationId xmlns:a16="http://schemas.microsoft.com/office/drawing/2014/main" id="{912617DA-5501-7FDF-4479-CFB27F90642B}"/>
              </a:ext>
            </a:extLst>
          </p:cNvPr>
          <p:cNvSpPr>
            <a:spLocks noGrp="1"/>
          </p:cNvSpPr>
          <p:nvPr>
            <p:ph type="sldNum" sz="quarter" idx="10"/>
          </p:nvPr>
        </p:nvSpPr>
        <p:spPr/>
        <p:txBody>
          <a:bodyPr/>
          <a:lstStyle/>
          <a:p>
            <a:fld id="{394CAFDA-3624-4591-A36C-28D1AF692E90}" type="slidenum">
              <a:rPr lang="en-GB" smtClean="0"/>
              <a:t>10</a:t>
            </a:fld>
            <a:endParaRPr lang="en-GB"/>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65421"/>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Next Steps</a:t>
            </a:r>
            <a:endParaRPr lang="en-US" sz="4450" dirty="0"/>
          </a:p>
        </p:txBody>
      </p:sp>
      <p:sp>
        <p:nvSpPr>
          <p:cNvPr id="4" name="Shape 1"/>
          <p:cNvSpPr/>
          <p:nvPr/>
        </p:nvSpPr>
        <p:spPr>
          <a:xfrm>
            <a:off x="793790" y="2769513"/>
            <a:ext cx="510302" cy="510302"/>
          </a:xfrm>
          <a:prstGeom prst="roundRect">
            <a:avLst>
              <a:gd name="adj" fmla="val 6667"/>
            </a:avLst>
          </a:prstGeom>
          <a:solidFill>
            <a:srgbClr val="3A3B3C"/>
          </a:solidFill>
          <a:ln/>
        </p:spPr>
        <p:txBody>
          <a:bodyPr/>
          <a:lstStyle/>
          <a:p>
            <a:endParaRPr lang="en-GB"/>
          </a:p>
        </p:txBody>
      </p:sp>
      <p:sp>
        <p:nvSpPr>
          <p:cNvPr id="5" name="Text 2"/>
          <p:cNvSpPr/>
          <p:nvPr/>
        </p:nvSpPr>
        <p:spPr>
          <a:xfrm>
            <a:off x="990243" y="2854523"/>
            <a:ext cx="117396" cy="34028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1</a:t>
            </a:r>
            <a:endParaRPr lang="en-US" sz="2650" dirty="0"/>
          </a:p>
        </p:txBody>
      </p:sp>
      <p:sp>
        <p:nvSpPr>
          <p:cNvPr id="6" name="Text 3"/>
          <p:cNvSpPr/>
          <p:nvPr/>
        </p:nvSpPr>
        <p:spPr>
          <a:xfrm>
            <a:off x="1530906" y="27695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Legal Action</a:t>
            </a:r>
            <a:endParaRPr lang="en-US" sz="2200" dirty="0"/>
          </a:p>
        </p:txBody>
      </p:sp>
      <p:sp>
        <p:nvSpPr>
          <p:cNvPr id="7" name="Text 4"/>
          <p:cNvSpPr/>
          <p:nvPr/>
        </p:nvSpPr>
        <p:spPr>
          <a:xfrm>
            <a:off x="1530906" y="3259931"/>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company should consider legal action based on the evidence presented in the report.</a:t>
            </a:r>
            <a:endParaRPr lang="en-US" sz="1750" dirty="0"/>
          </a:p>
        </p:txBody>
      </p:sp>
      <p:sp>
        <p:nvSpPr>
          <p:cNvPr id="8" name="Shape 5"/>
          <p:cNvSpPr/>
          <p:nvPr/>
        </p:nvSpPr>
        <p:spPr>
          <a:xfrm>
            <a:off x="4685467" y="2769513"/>
            <a:ext cx="510302" cy="510302"/>
          </a:xfrm>
          <a:prstGeom prst="roundRect">
            <a:avLst>
              <a:gd name="adj" fmla="val 6667"/>
            </a:avLst>
          </a:prstGeom>
          <a:solidFill>
            <a:srgbClr val="3A3B3C"/>
          </a:solidFill>
          <a:ln/>
        </p:spPr>
        <p:txBody>
          <a:bodyPr/>
          <a:lstStyle/>
          <a:p>
            <a:endParaRPr lang="en-GB"/>
          </a:p>
        </p:txBody>
      </p:sp>
      <p:sp>
        <p:nvSpPr>
          <p:cNvPr id="9" name="Text 6"/>
          <p:cNvSpPr/>
          <p:nvPr/>
        </p:nvSpPr>
        <p:spPr>
          <a:xfrm>
            <a:off x="4836319" y="2854523"/>
            <a:ext cx="208598" cy="34028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2</a:t>
            </a:r>
            <a:endParaRPr lang="en-US" sz="2650" dirty="0"/>
          </a:p>
        </p:txBody>
      </p:sp>
      <p:sp>
        <p:nvSpPr>
          <p:cNvPr id="10" name="Text 7"/>
          <p:cNvSpPr/>
          <p:nvPr/>
        </p:nvSpPr>
        <p:spPr>
          <a:xfrm>
            <a:off x="5422583" y="2769513"/>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Security Enhancements</a:t>
            </a:r>
            <a:endParaRPr lang="en-US" sz="2200" dirty="0"/>
          </a:p>
        </p:txBody>
      </p:sp>
      <p:sp>
        <p:nvSpPr>
          <p:cNvPr id="11" name="Text 8"/>
          <p:cNvSpPr/>
          <p:nvPr/>
        </p:nvSpPr>
        <p:spPr>
          <a:xfrm>
            <a:off x="5422583" y="3614261"/>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company should implement security enhancements to mitigate future insider threats.</a:t>
            </a:r>
            <a:endParaRPr lang="en-US" sz="1750" dirty="0"/>
          </a:p>
        </p:txBody>
      </p:sp>
      <p:sp>
        <p:nvSpPr>
          <p:cNvPr id="12" name="Shape 9"/>
          <p:cNvSpPr/>
          <p:nvPr/>
        </p:nvSpPr>
        <p:spPr>
          <a:xfrm>
            <a:off x="793790" y="5547836"/>
            <a:ext cx="510302" cy="510302"/>
          </a:xfrm>
          <a:prstGeom prst="roundRect">
            <a:avLst>
              <a:gd name="adj" fmla="val 6667"/>
            </a:avLst>
          </a:prstGeom>
          <a:solidFill>
            <a:srgbClr val="3A3B3C"/>
          </a:solidFill>
          <a:ln/>
        </p:spPr>
        <p:txBody>
          <a:bodyPr/>
          <a:lstStyle/>
          <a:p>
            <a:endParaRPr lang="en-GB"/>
          </a:p>
        </p:txBody>
      </p:sp>
      <p:sp>
        <p:nvSpPr>
          <p:cNvPr id="13" name="Text 10"/>
          <p:cNvSpPr/>
          <p:nvPr/>
        </p:nvSpPr>
        <p:spPr>
          <a:xfrm>
            <a:off x="943451" y="5632847"/>
            <a:ext cx="210979" cy="34028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3</a:t>
            </a:r>
            <a:endParaRPr lang="en-US" sz="2650" dirty="0"/>
          </a:p>
        </p:txBody>
      </p:sp>
      <p:sp>
        <p:nvSpPr>
          <p:cNvPr id="14" name="Text 11"/>
          <p:cNvSpPr/>
          <p:nvPr/>
        </p:nvSpPr>
        <p:spPr>
          <a:xfrm>
            <a:off x="1530906" y="554783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Employee Training</a:t>
            </a:r>
            <a:endParaRPr lang="en-US" sz="2200" dirty="0"/>
          </a:p>
        </p:txBody>
      </p:sp>
      <p:sp>
        <p:nvSpPr>
          <p:cNvPr id="15" name="Text 12"/>
          <p:cNvSpPr/>
          <p:nvPr/>
        </p:nvSpPr>
        <p:spPr>
          <a:xfrm>
            <a:off x="1530906" y="6038255"/>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Employees should receive training on cybersecurity best practices and the importance of responsible computer usage.</a:t>
            </a:r>
            <a:endParaRPr lang="en-US" sz="1750" dirty="0"/>
          </a:p>
        </p:txBody>
      </p:sp>
      <p:sp>
        <p:nvSpPr>
          <p:cNvPr id="16" name="Slide Number Placeholder 15">
            <a:extLst>
              <a:ext uri="{FF2B5EF4-FFF2-40B4-BE49-F238E27FC236}">
                <a16:creationId xmlns:a16="http://schemas.microsoft.com/office/drawing/2014/main" id="{E37C8A6C-35C8-580E-BE3D-18246E1A0BB4}"/>
              </a:ext>
            </a:extLst>
          </p:cNvPr>
          <p:cNvSpPr>
            <a:spLocks noGrp="1"/>
          </p:cNvSpPr>
          <p:nvPr>
            <p:ph type="sldNum" sz="quarter" idx="10"/>
          </p:nvPr>
        </p:nvSpPr>
        <p:spPr/>
        <p:txBody>
          <a:bodyPr/>
          <a:lstStyle/>
          <a:p>
            <a:fld id="{394CAFDA-3624-4591-A36C-28D1AF692E90}" type="slidenum">
              <a:rPr lang="en-GB" smtClean="0"/>
              <a:t>11</a:t>
            </a:fld>
            <a:endParaRPr lang="en-GB"/>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EA28C7-AEF2-E4DD-10B8-B3CBD94D924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85610562-A2BF-11EE-DAC8-D6E48635CB28}"/>
              </a:ext>
            </a:extLst>
          </p:cNvPr>
          <p:cNvSpPr/>
          <p:nvPr/>
        </p:nvSpPr>
        <p:spPr>
          <a:xfrm>
            <a:off x="793790" y="2541270"/>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3" name="Text 1">
            <a:extLst>
              <a:ext uri="{FF2B5EF4-FFF2-40B4-BE49-F238E27FC236}">
                <a16:creationId xmlns:a16="http://schemas.microsoft.com/office/drawing/2014/main" id="{59710056-6BDC-4F20-25DE-E5AD9C77ED82}"/>
              </a:ext>
            </a:extLst>
          </p:cNvPr>
          <p:cNvSpPr/>
          <p:nvPr/>
        </p:nvSpPr>
        <p:spPr>
          <a:xfrm>
            <a:off x="793790" y="3159323"/>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4" name="Text 2">
            <a:extLst>
              <a:ext uri="{FF2B5EF4-FFF2-40B4-BE49-F238E27FC236}">
                <a16:creationId xmlns:a16="http://schemas.microsoft.com/office/drawing/2014/main" id="{8F90B607-2203-BA92-A38D-7E3395BFDE10}"/>
              </a:ext>
            </a:extLst>
          </p:cNvPr>
          <p:cNvSpPr/>
          <p:nvPr/>
        </p:nvSpPr>
        <p:spPr>
          <a:xfrm>
            <a:off x="4479846" y="3862388"/>
            <a:ext cx="5670590" cy="708779"/>
          </a:xfrm>
          <a:prstGeom prst="rect">
            <a:avLst/>
          </a:prstGeom>
          <a:noFill/>
          <a:ln/>
        </p:spPr>
        <p:txBody>
          <a:bodyPr wrap="none" lIns="0" tIns="0" rIns="0" bIns="0" rtlCol="0" anchor="t"/>
          <a:lstStyle/>
          <a:p>
            <a:pPr marL="0" indent="0" algn="ctr">
              <a:lnSpc>
                <a:spcPts val="5550"/>
              </a:lnSpc>
              <a:buNone/>
            </a:pPr>
            <a:r>
              <a:rPr lang="en-US" sz="4450" dirty="0">
                <a:solidFill>
                  <a:srgbClr val="F2E782"/>
                </a:solidFill>
                <a:latin typeface="Prata" pitchFamily="34" charset="0"/>
              </a:rPr>
              <a:t>Thank You</a:t>
            </a:r>
            <a:endParaRPr lang="en-US" sz="4450" dirty="0"/>
          </a:p>
        </p:txBody>
      </p:sp>
      <p:sp>
        <p:nvSpPr>
          <p:cNvPr id="5" name="Text 3">
            <a:extLst>
              <a:ext uri="{FF2B5EF4-FFF2-40B4-BE49-F238E27FC236}">
                <a16:creationId xmlns:a16="http://schemas.microsoft.com/office/drawing/2014/main" id="{99164441-32AE-F50D-7A69-94B779F25F47}"/>
              </a:ext>
            </a:extLst>
          </p:cNvPr>
          <p:cNvSpPr/>
          <p:nvPr/>
        </p:nvSpPr>
        <p:spPr>
          <a:xfrm>
            <a:off x="793790" y="4911328"/>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6" name="Text 4">
            <a:extLst>
              <a:ext uri="{FF2B5EF4-FFF2-40B4-BE49-F238E27FC236}">
                <a16:creationId xmlns:a16="http://schemas.microsoft.com/office/drawing/2014/main" id="{62BF59BA-0846-595C-F742-73371B56CBE9}"/>
              </a:ext>
            </a:extLst>
          </p:cNvPr>
          <p:cNvSpPr/>
          <p:nvPr/>
        </p:nvSpPr>
        <p:spPr>
          <a:xfrm>
            <a:off x="793790" y="5529382"/>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7" name="Slide Number Placeholder 6">
            <a:extLst>
              <a:ext uri="{FF2B5EF4-FFF2-40B4-BE49-F238E27FC236}">
                <a16:creationId xmlns:a16="http://schemas.microsoft.com/office/drawing/2014/main" id="{45A58271-5873-CA1F-D4B8-F60F1651D01E}"/>
              </a:ext>
            </a:extLst>
          </p:cNvPr>
          <p:cNvSpPr>
            <a:spLocks noGrp="1"/>
          </p:cNvSpPr>
          <p:nvPr>
            <p:ph type="sldNum" sz="quarter" idx="10"/>
          </p:nvPr>
        </p:nvSpPr>
        <p:spPr/>
        <p:txBody>
          <a:bodyPr/>
          <a:lstStyle/>
          <a:p>
            <a:fld id="{394CAFDA-3624-4591-A36C-28D1AF692E90}" type="slidenum">
              <a:rPr lang="en-GB" smtClean="0"/>
              <a:t>12</a:t>
            </a:fld>
            <a:endParaRPr lang="en-GB"/>
          </a:p>
        </p:txBody>
      </p:sp>
    </p:spTree>
    <p:extLst>
      <p:ext uri="{BB962C8B-B14F-4D97-AF65-F5344CB8AC3E}">
        <p14:creationId xmlns:p14="http://schemas.microsoft.com/office/powerpoint/2010/main" val="875062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DAED5F-937A-A9EC-316F-09FDC51C182B}"/>
            </a:ext>
          </a:extLst>
        </p:cNvPr>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B719736-A589-7077-5256-8F63A759281E}"/>
              </a:ext>
            </a:extLst>
          </p:cNvPr>
          <p:cNvSpPr>
            <a:spLocks noGrp="1"/>
          </p:cNvSpPr>
          <p:nvPr>
            <p:ph type="sldNum" sz="quarter" idx="10"/>
          </p:nvPr>
        </p:nvSpPr>
        <p:spPr/>
        <p:txBody>
          <a:bodyPr/>
          <a:lstStyle/>
          <a:p>
            <a:fld id="{394CAFDA-3624-4591-A36C-28D1AF692E90}" type="slidenum">
              <a:rPr lang="en-GB" smtClean="0"/>
              <a:t>2</a:t>
            </a:fld>
            <a:endParaRPr lang="en-GB" dirty="0"/>
          </a:p>
        </p:txBody>
      </p:sp>
      <p:sp>
        <p:nvSpPr>
          <p:cNvPr id="5" name="Text 0">
            <a:extLst>
              <a:ext uri="{FF2B5EF4-FFF2-40B4-BE49-F238E27FC236}">
                <a16:creationId xmlns:a16="http://schemas.microsoft.com/office/drawing/2014/main" id="{1103C855-63D8-9AC6-6671-8162FC20327A}"/>
              </a:ext>
            </a:extLst>
          </p:cNvPr>
          <p:cNvSpPr/>
          <p:nvPr/>
        </p:nvSpPr>
        <p:spPr>
          <a:xfrm>
            <a:off x="661035" y="485477"/>
            <a:ext cx="4407218" cy="55090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300"/>
              </a:lnSpc>
              <a:buNone/>
            </a:pPr>
            <a:r>
              <a:rPr lang="en-US" sz="3450" dirty="0">
                <a:solidFill>
                  <a:srgbClr val="F2E782"/>
                </a:solidFill>
                <a:latin typeface="Prata" pitchFamily="34" charset="0"/>
                <a:ea typeface="Prata" pitchFamily="34" charset="-122"/>
                <a:cs typeface="Prata" pitchFamily="34" charset="-120"/>
              </a:rPr>
              <a:t>Table of Content</a:t>
            </a:r>
            <a:endParaRPr lang="en-US" sz="3450" dirty="0"/>
          </a:p>
        </p:txBody>
      </p:sp>
      <p:sp>
        <p:nvSpPr>
          <p:cNvPr id="6" name="Shape 1">
            <a:extLst>
              <a:ext uri="{FF2B5EF4-FFF2-40B4-BE49-F238E27FC236}">
                <a16:creationId xmlns:a16="http://schemas.microsoft.com/office/drawing/2014/main" id="{CC460545-8C1B-EBFB-03F4-0BF7F8B8895B}"/>
              </a:ext>
            </a:extLst>
          </p:cNvPr>
          <p:cNvSpPr/>
          <p:nvPr/>
        </p:nvSpPr>
        <p:spPr>
          <a:xfrm>
            <a:off x="661035" y="1388923"/>
            <a:ext cx="744141" cy="627817"/>
          </a:xfrm>
          <a:prstGeom prst="roundRect">
            <a:avLst>
              <a:gd name="adj" fmla="val 4212"/>
            </a:avLst>
          </a:prstGeom>
          <a:solidFill>
            <a:srgbClr val="3A3B3C"/>
          </a:solidFill>
          <a:ln/>
        </p:spPr>
        <p:txBody>
          <a:bodyPr/>
          <a:lstStyle/>
          <a:p>
            <a:endParaRPr lang="en-GB"/>
          </a:p>
        </p:txBody>
      </p:sp>
      <p:sp>
        <p:nvSpPr>
          <p:cNvPr id="9" name="Text 2">
            <a:extLst>
              <a:ext uri="{FF2B5EF4-FFF2-40B4-BE49-F238E27FC236}">
                <a16:creationId xmlns:a16="http://schemas.microsoft.com/office/drawing/2014/main" id="{A1891214-0A3B-C545-0CEB-9E2A6E2C2AA9}"/>
              </a:ext>
            </a:extLst>
          </p:cNvPr>
          <p:cNvSpPr/>
          <p:nvPr/>
        </p:nvSpPr>
        <p:spPr>
          <a:xfrm>
            <a:off x="837247" y="1526559"/>
            <a:ext cx="76081" cy="3525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750"/>
              </a:lnSpc>
              <a:buNone/>
            </a:pPr>
            <a:r>
              <a:rPr lang="en-US" sz="1700" dirty="0">
                <a:solidFill>
                  <a:srgbClr val="CFCBBF"/>
                </a:solidFill>
                <a:latin typeface="Prata" pitchFamily="34" charset="0"/>
                <a:ea typeface="Prata" pitchFamily="34" charset="-122"/>
                <a:cs typeface="Prata" pitchFamily="34" charset="-120"/>
              </a:rPr>
              <a:t>1</a:t>
            </a:r>
            <a:endParaRPr lang="en-US" sz="1700" dirty="0"/>
          </a:p>
        </p:txBody>
      </p:sp>
      <p:sp>
        <p:nvSpPr>
          <p:cNvPr id="10" name="Text 3">
            <a:extLst>
              <a:ext uri="{FF2B5EF4-FFF2-40B4-BE49-F238E27FC236}">
                <a16:creationId xmlns:a16="http://schemas.microsoft.com/office/drawing/2014/main" id="{4B561794-69FC-9877-956C-B7697E751067}"/>
              </a:ext>
            </a:extLst>
          </p:cNvPr>
          <p:cNvSpPr/>
          <p:nvPr/>
        </p:nvSpPr>
        <p:spPr>
          <a:xfrm>
            <a:off x="1581388" y="1565136"/>
            <a:ext cx="1870591" cy="2753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700" dirty="0">
                <a:solidFill>
                  <a:srgbClr val="CFCBBF"/>
                </a:solidFill>
                <a:latin typeface="Prata" pitchFamily="34" charset="0"/>
                <a:ea typeface="Prata" pitchFamily="34" charset="-122"/>
                <a:cs typeface="Prata" pitchFamily="34" charset="-120"/>
              </a:rPr>
              <a:t>Case Background</a:t>
            </a:r>
            <a:endParaRPr lang="en-US" sz="1700" dirty="0"/>
          </a:p>
        </p:txBody>
      </p:sp>
      <p:sp>
        <p:nvSpPr>
          <p:cNvPr id="11" name="Shape 4">
            <a:extLst>
              <a:ext uri="{FF2B5EF4-FFF2-40B4-BE49-F238E27FC236}">
                <a16:creationId xmlns:a16="http://schemas.microsoft.com/office/drawing/2014/main" id="{863AA1B3-6356-C865-30D3-39652EE8798B}"/>
              </a:ext>
            </a:extLst>
          </p:cNvPr>
          <p:cNvSpPr/>
          <p:nvPr/>
        </p:nvSpPr>
        <p:spPr>
          <a:xfrm>
            <a:off x="1493282" y="2007215"/>
            <a:ext cx="12476083" cy="11430"/>
          </a:xfrm>
          <a:prstGeom prst="roundRect">
            <a:avLst>
              <a:gd name="adj" fmla="val 231352"/>
            </a:avLst>
          </a:prstGeom>
          <a:solidFill>
            <a:srgbClr val="535455"/>
          </a:solidFill>
          <a:ln/>
        </p:spPr>
        <p:txBody>
          <a:bodyPr/>
          <a:lstStyle/>
          <a:p>
            <a:endParaRPr lang="en-GB"/>
          </a:p>
        </p:txBody>
      </p:sp>
      <p:sp>
        <p:nvSpPr>
          <p:cNvPr id="12" name="Shape 5">
            <a:extLst>
              <a:ext uri="{FF2B5EF4-FFF2-40B4-BE49-F238E27FC236}">
                <a16:creationId xmlns:a16="http://schemas.microsoft.com/office/drawing/2014/main" id="{5AAB4894-55A1-76C0-3D2B-92FC10FCB3FC}"/>
              </a:ext>
            </a:extLst>
          </p:cNvPr>
          <p:cNvSpPr/>
          <p:nvPr/>
        </p:nvSpPr>
        <p:spPr>
          <a:xfrm>
            <a:off x="661035" y="2104846"/>
            <a:ext cx="1488400" cy="627817"/>
          </a:xfrm>
          <a:prstGeom prst="roundRect">
            <a:avLst>
              <a:gd name="adj" fmla="val 4212"/>
            </a:avLst>
          </a:prstGeom>
          <a:solidFill>
            <a:srgbClr val="3A3B3C"/>
          </a:solidFill>
          <a:ln/>
        </p:spPr>
        <p:txBody>
          <a:bodyPr/>
          <a:lstStyle/>
          <a:p>
            <a:endParaRPr lang="en-GB"/>
          </a:p>
        </p:txBody>
      </p:sp>
      <p:sp>
        <p:nvSpPr>
          <p:cNvPr id="13" name="Text 6">
            <a:extLst>
              <a:ext uri="{FF2B5EF4-FFF2-40B4-BE49-F238E27FC236}">
                <a16:creationId xmlns:a16="http://schemas.microsoft.com/office/drawing/2014/main" id="{AAED6303-71B3-E4D0-C448-25C8FEC9FE6B}"/>
              </a:ext>
            </a:extLst>
          </p:cNvPr>
          <p:cNvSpPr/>
          <p:nvPr/>
        </p:nvSpPr>
        <p:spPr>
          <a:xfrm>
            <a:off x="837247" y="2242482"/>
            <a:ext cx="135136" cy="3525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750"/>
              </a:lnSpc>
              <a:buNone/>
            </a:pPr>
            <a:r>
              <a:rPr lang="en-US" sz="1700" dirty="0">
                <a:solidFill>
                  <a:srgbClr val="CFCBBF"/>
                </a:solidFill>
                <a:latin typeface="Prata" pitchFamily="34" charset="0"/>
                <a:ea typeface="Prata" pitchFamily="34" charset="-122"/>
                <a:cs typeface="Prata" pitchFamily="34" charset="-120"/>
              </a:rPr>
              <a:t>2</a:t>
            </a:r>
            <a:endParaRPr lang="en-US" sz="1700" dirty="0"/>
          </a:p>
        </p:txBody>
      </p:sp>
      <p:sp>
        <p:nvSpPr>
          <p:cNvPr id="14" name="Text 7">
            <a:extLst>
              <a:ext uri="{FF2B5EF4-FFF2-40B4-BE49-F238E27FC236}">
                <a16:creationId xmlns:a16="http://schemas.microsoft.com/office/drawing/2014/main" id="{E288404A-6A6B-C011-6ECD-8BD818E88F12}"/>
              </a:ext>
            </a:extLst>
          </p:cNvPr>
          <p:cNvSpPr/>
          <p:nvPr/>
        </p:nvSpPr>
        <p:spPr>
          <a:xfrm>
            <a:off x="2325648" y="2281058"/>
            <a:ext cx="2208490" cy="2753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700" dirty="0">
                <a:solidFill>
                  <a:srgbClr val="CFCBBF"/>
                </a:solidFill>
                <a:latin typeface="Prata" pitchFamily="34" charset="0"/>
                <a:ea typeface="Prata" pitchFamily="34" charset="-122"/>
                <a:cs typeface="Prata" pitchFamily="34" charset="-120"/>
              </a:rPr>
              <a:t>Forensic Procedures</a:t>
            </a:r>
            <a:endParaRPr lang="en-US" sz="1700" dirty="0"/>
          </a:p>
        </p:txBody>
      </p:sp>
      <p:sp>
        <p:nvSpPr>
          <p:cNvPr id="15" name="Shape 8">
            <a:extLst>
              <a:ext uri="{FF2B5EF4-FFF2-40B4-BE49-F238E27FC236}">
                <a16:creationId xmlns:a16="http://schemas.microsoft.com/office/drawing/2014/main" id="{82445AC5-F7E0-514B-B99E-6654C54825D7}"/>
              </a:ext>
            </a:extLst>
          </p:cNvPr>
          <p:cNvSpPr/>
          <p:nvPr/>
        </p:nvSpPr>
        <p:spPr>
          <a:xfrm>
            <a:off x="2237541" y="2723137"/>
            <a:ext cx="11731823" cy="11430"/>
          </a:xfrm>
          <a:prstGeom prst="roundRect">
            <a:avLst>
              <a:gd name="adj" fmla="val 231352"/>
            </a:avLst>
          </a:prstGeom>
          <a:solidFill>
            <a:srgbClr val="535455"/>
          </a:solidFill>
          <a:ln/>
        </p:spPr>
        <p:txBody>
          <a:bodyPr/>
          <a:lstStyle/>
          <a:p>
            <a:endParaRPr lang="en-GB"/>
          </a:p>
        </p:txBody>
      </p:sp>
      <p:sp>
        <p:nvSpPr>
          <p:cNvPr id="16" name="Shape 9">
            <a:extLst>
              <a:ext uri="{FF2B5EF4-FFF2-40B4-BE49-F238E27FC236}">
                <a16:creationId xmlns:a16="http://schemas.microsoft.com/office/drawing/2014/main" id="{9F2F9DDD-E941-FC4A-1D40-C07B7E501CA9}"/>
              </a:ext>
            </a:extLst>
          </p:cNvPr>
          <p:cNvSpPr/>
          <p:nvPr/>
        </p:nvSpPr>
        <p:spPr>
          <a:xfrm>
            <a:off x="661035" y="2820769"/>
            <a:ext cx="2232660" cy="627817"/>
          </a:xfrm>
          <a:prstGeom prst="roundRect">
            <a:avLst>
              <a:gd name="adj" fmla="val 4212"/>
            </a:avLst>
          </a:prstGeom>
          <a:solidFill>
            <a:srgbClr val="3A3B3C"/>
          </a:solidFill>
          <a:ln/>
        </p:spPr>
        <p:txBody>
          <a:bodyPr/>
          <a:lstStyle/>
          <a:p>
            <a:endParaRPr lang="en-GB"/>
          </a:p>
        </p:txBody>
      </p:sp>
      <p:sp>
        <p:nvSpPr>
          <p:cNvPr id="17" name="Text 10">
            <a:extLst>
              <a:ext uri="{FF2B5EF4-FFF2-40B4-BE49-F238E27FC236}">
                <a16:creationId xmlns:a16="http://schemas.microsoft.com/office/drawing/2014/main" id="{4F82797C-1B27-58FC-1A7F-F6F08C60891B}"/>
              </a:ext>
            </a:extLst>
          </p:cNvPr>
          <p:cNvSpPr/>
          <p:nvPr/>
        </p:nvSpPr>
        <p:spPr>
          <a:xfrm>
            <a:off x="837247" y="2958405"/>
            <a:ext cx="136684" cy="3525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750"/>
              </a:lnSpc>
              <a:buNone/>
            </a:pPr>
            <a:r>
              <a:rPr lang="en-US" sz="1700" dirty="0">
                <a:solidFill>
                  <a:srgbClr val="CFCBBF"/>
                </a:solidFill>
                <a:latin typeface="Prata" pitchFamily="34" charset="0"/>
                <a:ea typeface="Prata" pitchFamily="34" charset="-122"/>
                <a:cs typeface="Prata" pitchFamily="34" charset="-120"/>
              </a:rPr>
              <a:t>3</a:t>
            </a:r>
            <a:endParaRPr lang="en-US" sz="1700" dirty="0"/>
          </a:p>
        </p:txBody>
      </p:sp>
      <p:sp>
        <p:nvSpPr>
          <p:cNvPr id="18" name="Text 11">
            <a:extLst>
              <a:ext uri="{FF2B5EF4-FFF2-40B4-BE49-F238E27FC236}">
                <a16:creationId xmlns:a16="http://schemas.microsoft.com/office/drawing/2014/main" id="{C192D7E2-BEBF-0A03-25E5-39EB29799E14}"/>
              </a:ext>
            </a:extLst>
          </p:cNvPr>
          <p:cNvSpPr/>
          <p:nvPr/>
        </p:nvSpPr>
        <p:spPr>
          <a:xfrm>
            <a:off x="3069907" y="2996981"/>
            <a:ext cx="2740581" cy="2753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700" dirty="0">
                <a:solidFill>
                  <a:srgbClr val="CFCBBF"/>
                </a:solidFill>
                <a:latin typeface="Prata" pitchFamily="34" charset="0"/>
                <a:ea typeface="Prata" pitchFamily="34" charset="-122"/>
                <a:cs typeface="Prata" pitchFamily="34" charset="-120"/>
              </a:rPr>
              <a:t>Analysis and Examination</a:t>
            </a:r>
            <a:endParaRPr lang="en-US" sz="1700" dirty="0"/>
          </a:p>
        </p:txBody>
      </p:sp>
      <p:sp>
        <p:nvSpPr>
          <p:cNvPr id="19" name="Shape 12">
            <a:extLst>
              <a:ext uri="{FF2B5EF4-FFF2-40B4-BE49-F238E27FC236}">
                <a16:creationId xmlns:a16="http://schemas.microsoft.com/office/drawing/2014/main" id="{65EB875C-6608-B7F9-D1AA-4180DFFB2701}"/>
              </a:ext>
            </a:extLst>
          </p:cNvPr>
          <p:cNvSpPr/>
          <p:nvPr/>
        </p:nvSpPr>
        <p:spPr>
          <a:xfrm>
            <a:off x="2981801" y="3439060"/>
            <a:ext cx="10987564" cy="11430"/>
          </a:xfrm>
          <a:prstGeom prst="roundRect">
            <a:avLst>
              <a:gd name="adj" fmla="val 231352"/>
            </a:avLst>
          </a:prstGeom>
          <a:solidFill>
            <a:srgbClr val="535455"/>
          </a:solidFill>
          <a:ln/>
        </p:spPr>
        <p:txBody>
          <a:bodyPr/>
          <a:lstStyle/>
          <a:p>
            <a:endParaRPr lang="en-GB"/>
          </a:p>
        </p:txBody>
      </p:sp>
      <p:sp>
        <p:nvSpPr>
          <p:cNvPr id="20" name="Shape 13">
            <a:extLst>
              <a:ext uri="{FF2B5EF4-FFF2-40B4-BE49-F238E27FC236}">
                <a16:creationId xmlns:a16="http://schemas.microsoft.com/office/drawing/2014/main" id="{FE9DA15E-26AD-7B14-DC1D-4FD35B10A5A2}"/>
              </a:ext>
            </a:extLst>
          </p:cNvPr>
          <p:cNvSpPr/>
          <p:nvPr/>
        </p:nvSpPr>
        <p:spPr>
          <a:xfrm>
            <a:off x="661035" y="3536692"/>
            <a:ext cx="2976920" cy="627817"/>
          </a:xfrm>
          <a:prstGeom prst="roundRect">
            <a:avLst>
              <a:gd name="adj" fmla="val 4212"/>
            </a:avLst>
          </a:prstGeom>
          <a:solidFill>
            <a:srgbClr val="3A3B3C"/>
          </a:solidFill>
          <a:ln/>
        </p:spPr>
        <p:txBody>
          <a:bodyPr/>
          <a:lstStyle/>
          <a:p>
            <a:endParaRPr lang="en-GB"/>
          </a:p>
        </p:txBody>
      </p:sp>
      <p:sp>
        <p:nvSpPr>
          <p:cNvPr id="21" name="Text 14">
            <a:extLst>
              <a:ext uri="{FF2B5EF4-FFF2-40B4-BE49-F238E27FC236}">
                <a16:creationId xmlns:a16="http://schemas.microsoft.com/office/drawing/2014/main" id="{356CFDCA-15E9-9518-69E6-7E4B6A99C766}"/>
              </a:ext>
            </a:extLst>
          </p:cNvPr>
          <p:cNvSpPr/>
          <p:nvPr/>
        </p:nvSpPr>
        <p:spPr>
          <a:xfrm>
            <a:off x="837247" y="3674328"/>
            <a:ext cx="128945" cy="3525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750"/>
              </a:lnSpc>
              <a:buNone/>
            </a:pPr>
            <a:r>
              <a:rPr lang="en-US" sz="1700" dirty="0">
                <a:solidFill>
                  <a:srgbClr val="CFCBBF"/>
                </a:solidFill>
                <a:latin typeface="Prata" pitchFamily="34" charset="0"/>
                <a:ea typeface="Prata" pitchFamily="34" charset="-122"/>
                <a:cs typeface="Prata" pitchFamily="34" charset="-120"/>
              </a:rPr>
              <a:t>4</a:t>
            </a:r>
            <a:endParaRPr lang="en-US" sz="1700" dirty="0"/>
          </a:p>
        </p:txBody>
      </p:sp>
      <p:sp>
        <p:nvSpPr>
          <p:cNvPr id="22" name="Text 15">
            <a:extLst>
              <a:ext uri="{FF2B5EF4-FFF2-40B4-BE49-F238E27FC236}">
                <a16:creationId xmlns:a16="http://schemas.microsoft.com/office/drawing/2014/main" id="{8707D3EE-1CB6-5D88-FC1E-D78044ED3992}"/>
              </a:ext>
            </a:extLst>
          </p:cNvPr>
          <p:cNvSpPr/>
          <p:nvPr/>
        </p:nvSpPr>
        <p:spPr>
          <a:xfrm>
            <a:off x="3814167" y="3712904"/>
            <a:ext cx="2549009" cy="2753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700" dirty="0">
                <a:solidFill>
                  <a:srgbClr val="CFCBBF"/>
                </a:solidFill>
                <a:latin typeface="Prata" pitchFamily="34" charset="0"/>
                <a:ea typeface="Prata" pitchFamily="34" charset="-122"/>
                <a:cs typeface="Prata" pitchFamily="34" charset="-120"/>
              </a:rPr>
              <a:t>Suspicious User Activity</a:t>
            </a:r>
            <a:endParaRPr lang="en-US" sz="1700" dirty="0"/>
          </a:p>
        </p:txBody>
      </p:sp>
      <p:sp>
        <p:nvSpPr>
          <p:cNvPr id="23" name="Shape 16">
            <a:extLst>
              <a:ext uri="{FF2B5EF4-FFF2-40B4-BE49-F238E27FC236}">
                <a16:creationId xmlns:a16="http://schemas.microsoft.com/office/drawing/2014/main" id="{4839C1A7-EF16-9CFD-3295-769318053710}"/>
              </a:ext>
            </a:extLst>
          </p:cNvPr>
          <p:cNvSpPr/>
          <p:nvPr/>
        </p:nvSpPr>
        <p:spPr>
          <a:xfrm>
            <a:off x="3726061" y="4154983"/>
            <a:ext cx="10243304" cy="11430"/>
          </a:xfrm>
          <a:prstGeom prst="roundRect">
            <a:avLst>
              <a:gd name="adj" fmla="val 231352"/>
            </a:avLst>
          </a:prstGeom>
          <a:solidFill>
            <a:srgbClr val="535455"/>
          </a:solidFill>
          <a:ln/>
        </p:spPr>
        <p:txBody>
          <a:bodyPr/>
          <a:lstStyle/>
          <a:p>
            <a:endParaRPr lang="en-GB"/>
          </a:p>
        </p:txBody>
      </p:sp>
      <p:sp>
        <p:nvSpPr>
          <p:cNvPr id="24" name="Shape 17">
            <a:extLst>
              <a:ext uri="{FF2B5EF4-FFF2-40B4-BE49-F238E27FC236}">
                <a16:creationId xmlns:a16="http://schemas.microsoft.com/office/drawing/2014/main" id="{646D7928-FB9E-FF42-72EF-4E99BB0681A7}"/>
              </a:ext>
            </a:extLst>
          </p:cNvPr>
          <p:cNvSpPr/>
          <p:nvPr/>
        </p:nvSpPr>
        <p:spPr>
          <a:xfrm>
            <a:off x="661035" y="4252614"/>
            <a:ext cx="3721179" cy="627817"/>
          </a:xfrm>
          <a:prstGeom prst="roundRect">
            <a:avLst>
              <a:gd name="adj" fmla="val 4212"/>
            </a:avLst>
          </a:prstGeom>
          <a:solidFill>
            <a:srgbClr val="3A3B3C"/>
          </a:solidFill>
          <a:ln/>
        </p:spPr>
        <p:txBody>
          <a:bodyPr/>
          <a:lstStyle/>
          <a:p>
            <a:endParaRPr lang="en-GB"/>
          </a:p>
        </p:txBody>
      </p:sp>
      <p:sp>
        <p:nvSpPr>
          <p:cNvPr id="25" name="Text 18">
            <a:extLst>
              <a:ext uri="{FF2B5EF4-FFF2-40B4-BE49-F238E27FC236}">
                <a16:creationId xmlns:a16="http://schemas.microsoft.com/office/drawing/2014/main" id="{8F1F2D0E-A952-83B6-4C96-335E522775A5}"/>
              </a:ext>
            </a:extLst>
          </p:cNvPr>
          <p:cNvSpPr/>
          <p:nvPr/>
        </p:nvSpPr>
        <p:spPr>
          <a:xfrm>
            <a:off x="837247" y="4390251"/>
            <a:ext cx="133588" cy="3525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750"/>
              </a:lnSpc>
              <a:buNone/>
            </a:pPr>
            <a:r>
              <a:rPr lang="en-US" sz="1700" dirty="0">
                <a:solidFill>
                  <a:srgbClr val="CFCBBF"/>
                </a:solidFill>
                <a:latin typeface="Prata" pitchFamily="34" charset="0"/>
                <a:ea typeface="Prata" pitchFamily="34" charset="-122"/>
                <a:cs typeface="Prata" pitchFamily="34" charset="-120"/>
              </a:rPr>
              <a:t>5</a:t>
            </a:r>
            <a:endParaRPr lang="en-US" sz="1700" dirty="0"/>
          </a:p>
        </p:txBody>
      </p:sp>
      <p:sp>
        <p:nvSpPr>
          <p:cNvPr id="26" name="Text 19">
            <a:extLst>
              <a:ext uri="{FF2B5EF4-FFF2-40B4-BE49-F238E27FC236}">
                <a16:creationId xmlns:a16="http://schemas.microsoft.com/office/drawing/2014/main" id="{ECB1537E-88FA-1CB7-2C6C-DBF2AAA4ED18}"/>
              </a:ext>
            </a:extLst>
          </p:cNvPr>
          <p:cNvSpPr/>
          <p:nvPr/>
        </p:nvSpPr>
        <p:spPr>
          <a:xfrm>
            <a:off x="4558427" y="4428827"/>
            <a:ext cx="3222784" cy="2753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700" dirty="0">
                <a:solidFill>
                  <a:srgbClr val="CFCBBF"/>
                </a:solidFill>
                <a:latin typeface="Prata" pitchFamily="34" charset="0"/>
                <a:ea typeface="Prata" pitchFamily="34" charset="-122"/>
                <a:cs typeface="Prata" pitchFamily="34" charset="-120"/>
              </a:rPr>
              <a:t>Evidence of Malicious Activity </a:t>
            </a:r>
            <a:endParaRPr lang="en-US" sz="1700" dirty="0"/>
          </a:p>
        </p:txBody>
      </p:sp>
      <p:sp>
        <p:nvSpPr>
          <p:cNvPr id="27" name="Shape 20">
            <a:extLst>
              <a:ext uri="{FF2B5EF4-FFF2-40B4-BE49-F238E27FC236}">
                <a16:creationId xmlns:a16="http://schemas.microsoft.com/office/drawing/2014/main" id="{F0B82E40-FC87-1CDE-8333-BF9CB101639D}"/>
              </a:ext>
            </a:extLst>
          </p:cNvPr>
          <p:cNvSpPr/>
          <p:nvPr/>
        </p:nvSpPr>
        <p:spPr>
          <a:xfrm>
            <a:off x="4470321" y="4870906"/>
            <a:ext cx="9499044" cy="11430"/>
          </a:xfrm>
          <a:prstGeom prst="roundRect">
            <a:avLst>
              <a:gd name="adj" fmla="val 231352"/>
            </a:avLst>
          </a:prstGeom>
          <a:solidFill>
            <a:srgbClr val="535455"/>
          </a:solidFill>
          <a:ln/>
        </p:spPr>
        <p:txBody>
          <a:bodyPr/>
          <a:lstStyle/>
          <a:p>
            <a:endParaRPr lang="en-GB"/>
          </a:p>
        </p:txBody>
      </p:sp>
      <p:sp>
        <p:nvSpPr>
          <p:cNvPr id="28" name="Shape 21">
            <a:extLst>
              <a:ext uri="{FF2B5EF4-FFF2-40B4-BE49-F238E27FC236}">
                <a16:creationId xmlns:a16="http://schemas.microsoft.com/office/drawing/2014/main" id="{AA1D941F-8E7C-6D69-D15C-52D88F120E44}"/>
              </a:ext>
            </a:extLst>
          </p:cNvPr>
          <p:cNvSpPr/>
          <p:nvPr/>
        </p:nvSpPr>
        <p:spPr>
          <a:xfrm>
            <a:off x="661035" y="4968537"/>
            <a:ext cx="4465439" cy="627817"/>
          </a:xfrm>
          <a:prstGeom prst="roundRect">
            <a:avLst>
              <a:gd name="adj" fmla="val 4212"/>
            </a:avLst>
          </a:prstGeom>
          <a:solidFill>
            <a:srgbClr val="3A3B3C"/>
          </a:solidFill>
          <a:ln/>
        </p:spPr>
        <p:txBody>
          <a:bodyPr/>
          <a:lstStyle/>
          <a:p>
            <a:endParaRPr lang="en-GB"/>
          </a:p>
        </p:txBody>
      </p:sp>
      <p:sp>
        <p:nvSpPr>
          <p:cNvPr id="29" name="Text 22">
            <a:extLst>
              <a:ext uri="{FF2B5EF4-FFF2-40B4-BE49-F238E27FC236}">
                <a16:creationId xmlns:a16="http://schemas.microsoft.com/office/drawing/2014/main" id="{AABBDF05-F900-62A3-BC3A-D1A014676A88}"/>
              </a:ext>
            </a:extLst>
          </p:cNvPr>
          <p:cNvSpPr/>
          <p:nvPr/>
        </p:nvSpPr>
        <p:spPr>
          <a:xfrm>
            <a:off x="837247" y="5106173"/>
            <a:ext cx="142994" cy="3525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750"/>
              </a:lnSpc>
              <a:buNone/>
            </a:pPr>
            <a:r>
              <a:rPr lang="en-US" sz="1700" dirty="0">
                <a:solidFill>
                  <a:srgbClr val="CFCBBF"/>
                </a:solidFill>
                <a:latin typeface="Prata" pitchFamily="34" charset="0"/>
                <a:ea typeface="Prata" pitchFamily="34" charset="-122"/>
                <a:cs typeface="Prata" pitchFamily="34" charset="-120"/>
              </a:rPr>
              <a:t>6</a:t>
            </a:r>
            <a:endParaRPr lang="en-US" sz="1700" dirty="0"/>
          </a:p>
        </p:txBody>
      </p:sp>
      <p:sp>
        <p:nvSpPr>
          <p:cNvPr id="30" name="Text 23">
            <a:extLst>
              <a:ext uri="{FF2B5EF4-FFF2-40B4-BE49-F238E27FC236}">
                <a16:creationId xmlns:a16="http://schemas.microsoft.com/office/drawing/2014/main" id="{4EC26C31-C1B8-8E09-D926-9C959B354D7D}"/>
              </a:ext>
            </a:extLst>
          </p:cNvPr>
          <p:cNvSpPr/>
          <p:nvPr/>
        </p:nvSpPr>
        <p:spPr>
          <a:xfrm>
            <a:off x="5302686" y="5144750"/>
            <a:ext cx="3193256" cy="2753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700" dirty="0">
                <a:solidFill>
                  <a:srgbClr val="CFCBBF"/>
                </a:solidFill>
                <a:latin typeface="Prata" pitchFamily="34" charset="0"/>
                <a:ea typeface="Prata" pitchFamily="34" charset="-122"/>
                <a:cs typeface="Prata" pitchFamily="34" charset="-120"/>
              </a:rPr>
              <a:t>Reconstruction and Reporting</a:t>
            </a:r>
            <a:endParaRPr lang="en-US" sz="1700" dirty="0"/>
          </a:p>
        </p:txBody>
      </p:sp>
      <p:sp>
        <p:nvSpPr>
          <p:cNvPr id="31" name="Shape 24">
            <a:extLst>
              <a:ext uri="{FF2B5EF4-FFF2-40B4-BE49-F238E27FC236}">
                <a16:creationId xmlns:a16="http://schemas.microsoft.com/office/drawing/2014/main" id="{A2C58FEC-ECFC-0459-22FF-5C16FB461DA4}"/>
              </a:ext>
            </a:extLst>
          </p:cNvPr>
          <p:cNvSpPr/>
          <p:nvPr/>
        </p:nvSpPr>
        <p:spPr>
          <a:xfrm>
            <a:off x="5214580" y="5586829"/>
            <a:ext cx="8754785" cy="11430"/>
          </a:xfrm>
          <a:prstGeom prst="roundRect">
            <a:avLst>
              <a:gd name="adj" fmla="val 231352"/>
            </a:avLst>
          </a:prstGeom>
          <a:solidFill>
            <a:srgbClr val="535455"/>
          </a:solidFill>
          <a:ln/>
        </p:spPr>
        <p:txBody>
          <a:bodyPr/>
          <a:lstStyle/>
          <a:p>
            <a:endParaRPr lang="en-GB"/>
          </a:p>
        </p:txBody>
      </p:sp>
      <p:sp>
        <p:nvSpPr>
          <p:cNvPr id="32" name="Shape 25">
            <a:extLst>
              <a:ext uri="{FF2B5EF4-FFF2-40B4-BE49-F238E27FC236}">
                <a16:creationId xmlns:a16="http://schemas.microsoft.com/office/drawing/2014/main" id="{44014BA1-679A-2CC7-4F26-CF0E530BAB16}"/>
              </a:ext>
            </a:extLst>
          </p:cNvPr>
          <p:cNvSpPr/>
          <p:nvPr/>
        </p:nvSpPr>
        <p:spPr>
          <a:xfrm>
            <a:off x="661035" y="5684460"/>
            <a:ext cx="5209699" cy="627817"/>
          </a:xfrm>
          <a:prstGeom prst="roundRect">
            <a:avLst>
              <a:gd name="adj" fmla="val 4212"/>
            </a:avLst>
          </a:prstGeom>
          <a:solidFill>
            <a:srgbClr val="3A3B3C"/>
          </a:solidFill>
          <a:ln/>
        </p:spPr>
        <p:txBody>
          <a:bodyPr/>
          <a:lstStyle/>
          <a:p>
            <a:endParaRPr lang="en-GB"/>
          </a:p>
        </p:txBody>
      </p:sp>
      <p:sp>
        <p:nvSpPr>
          <p:cNvPr id="33" name="Text 26">
            <a:extLst>
              <a:ext uri="{FF2B5EF4-FFF2-40B4-BE49-F238E27FC236}">
                <a16:creationId xmlns:a16="http://schemas.microsoft.com/office/drawing/2014/main" id="{D268914E-A051-371A-6DD5-89FDD51775EE}"/>
              </a:ext>
            </a:extLst>
          </p:cNvPr>
          <p:cNvSpPr/>
          <p:nvPr/>
        </p:nvSpPr>
        <p:spPr>
          <a:xfrm>
            <a:off x="837247" y="5822096"/>
            <a:ext cx="110252" cy="3525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750"/>
              </a:lnSpc>
              <a:buNone/>
            </a:pPr>
            <a:r>
              <a:rPr lang="en-US" sz="1700" dirty="0">
                <a:solidFill>
                  <a:srgbClr val="CFCBBF"/>
                </a:solidFill>
                <a:latin typeface="Prata" pitchFamily="34" charset="0"/>
                <a:ea typeface="Prata" pitchFamily="34" charset="-122"/>
                <a:cs typeface="Prata" pitchFamily="34" charset="-120"/>
              </a:rPr>
              <a:t>7</a:t>
            </a:r>
            <a:endParaRPr lang="en-US" sz="1700" dirty="0"/>
          </a:p>
        </p:txBody>
      </p:sp>
      <p:sp>
        <p:nvSpPr>
          <p:cNvPr id="34" name="Text 27">
            <a:extLst>
              <a:ext uri="{FF2B5EF4-FFF2-40B4-BE49-F238E27FC236}">
                <a16:creationId xmlns:a16="http://schemas.microsoft.com/office/drawing/2014/main" id="{4396C022-F56A-E888-FD19-BB0811095C67}"/>
              </a:ext>
            </a:extLst>
          </p:cNvPr>
          <p:cNvSpPr/>
          <p:nvPr/>
        </p:nvSpPr>
        <p:spPr>
          <a:xfrm>
            <a:off x="6046946" y="5860672"/>
            <a:ext cx="2110383" cy="2753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700" dirty="0">
                <a:solidFill>
                  <a:srgbClr val="CFCBBF"/>
                </a:solidFill>
                <a:latin typeface="Prata" pitchFamily="34" charset="0"/>
                <a:ea typeface="Prata" pitchFamily="34" charset="-122"/>
                <a:cs typeface="Prata" pitchFamily="34" charset="-120"/>
              </a:rPr>
              <a:t>Live Demonstration</a:t>
            </a:r>
            <a:endParaRPr lang="en-US" sz="1700" dirty="0"/>
          </a:p>
        </p:txBody>
      </p:sp>
      <p:sp>
        <p:nvSpPr>
          <p:cNvPr id="35" name="Shape 28">
            <a:extLst>
              <a:ext uri="{FF2B5EF4-FFF2-40B4-BE49-F238E27FC236}">
                <a16:creationId xmlns:a16="http://schemas.microsoft.com/office/drawing/2014/main" id="{CC000D5E-3546-C53D-57EB-4AD5B56D093F}"/>
              </a:ext>
            </a:extLst>
          </p:cNvPr>
          <p:cNvSpPr/>
          <p:nvPr/>
        </p:nvSpPr>
        <p:spPr>
          <a:xfrm>
            <a:off x="5958840" y="6302752"/>
            <a:ext cx="8010525" cy="11430"/>
          </a:xfrm>
          <a:prstGeom prst="roundRect">
            <a:avLst>
              <a:gd name="adj" fmla="val 231352"/>
            </a:avLst>
          </a:prstGeom>
          <a:solidFill>
            <a:srgbClr val="535455"/>
          </a:solidFill>
          <a:ln/>
        </p:spPr>
        <p:txBody>
          <a:bodyPr/>
          <a:lstStyle/>
          <a:p>
            <a:endParaRPr lang="en-GB"/>
          </a:p>
        </p:txBody>
      </p:sp>
      <p:sp>
        <p:nvSpPr>
          <p:cNvPr id="36" name="Shape 29">
            <a:extLst>
              <a:ext uri="{FF2B5EF4-FFF2-40B4-BE49-F238E27FC236}">
                <a16:creationId xmlns:a16="http://schemas.microsoft.com/office/drawing/2014/main" id="{232BA2E5-9005-25EA-68B5-C484CEDAFBC4}"/>
              </a:ext>
            </a:extLst>
          </p:cNvPr>
          <p:cNvSpPr/>
          <p:nvPr/>
        </p:nvSpPr>
        <p:spPr>
          <a:xfrm>
            <a:off x="661035" y="6400383"/>
            <a:ext cx="5953958" cy="627817"/>
          </a:xfrm>
          <a:prstGeom prst="roundRect">
            <a:avLst>
              <a:gd name="adj" fmla="val 4212"/>
            </a:avLst>
          </a:prstGeom>
          <a:solidFill>
            <a:srgbClr val="3A3B3C"/>
          </a:solidFill>
          <a:ln/>
        </p:spPr>
        <p:txBody>
          <a:bodyPr/>
          <a:lstStyle/>
          <a:p>
            <a:endParaRPr lang="en-GB"/>
          </a:p>
        </p:txBody>
      </p:sp>
      <p:sp>
        <p:nvSpPr>
          <p:cNvPr id="37" name="Text 30">
            <a:extLst>
              <a:ext uri="{FF2B5EF4-FFF2-40B4-BE49-F238E27FC236}">
                <a16:creationId xmlns:a16="http://schemas.microsoft.com/office/drawing/2014/main" id="{D9AFD5A6-AA63-CE81-6001-943BC0554485}"/>
              </a:ext>
            </a:extLst>
          </p:cNvPr>
          <p:cNvSpPr/>
          <p:nvPr/>
        </p:nvSpPr>
        <p:spPr>
          <a:xfrm>
            <a:off x="837247" y="6538019"/>
            <a:ext cx="142756" cy="3525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750"/>
              </a:lnSpc>
              <a:buNone/>
            </a:pPr>
            <a:r>
              <a:rPr lang="en-US" sz="1700" dirty="0">
                <a:solidFill>
                  <a:srgbClr val="CFCBBF"/>
                </a:solidFill>
                <a:latin typeface="Prata" pitchFamily="34" charset="0"/>
                <a:ea typeface="Prata" pitchFamily="34" charset="-122"/>
                <a:cs typeface="Prata" pitchFamily="34" charset="-120"/>
              </a:rPr>
              <a:t>8</a:t>
            </a:r>
            <a:endParaRPr lang="en-US" sz="1700" dirty="0"/>
          </a:p>
        </p:txBody>
      </p:sp>
      <p:sp>
        <p:nvSpPr>
          <p:cNvPr id="38" name="Text 31">
            <a:extLst>
              <a:ext uri="{FF2B5EF4-FFF2-40B4-BE49-F238E27FC236}">
                <a16:creationId xmlns:a16="http://schemas.microsoft.com/office/drawing/2014/main" id="{67AD8631-2DEB-F1ED-984E-B807A022BA6E}"/>
              </a:ext>
            </a:extLst>
          </p:cNvPr>
          <p:cNvSpPr/>
          <p:nvPr/>
        </p:nvSpPr>
        <p:spPr>
          <a:xfrm>
            <a:off x="6791206" y="6576595"/>
            <a:ext cx="1198959" cy="2753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700" dirty="0">
                <a:solidFill>
                  <a:srgbClr val="CFCBBF"/>
                </a:solidFill>
                <a:latin typeface="Prata" pitchFamily="34" charset="0"/>
                <a:ea typeface="Prata" pitchFamily="34" charset="-122"/>
                <a:cs typeface="Prata" pitchFamily="34" charset="-120"/>
              </a:rPr>
              <a:t>Conclusion</a:t>
            </a:r>
            <a:endParaRPr lang="en-US" sz="1700" dirty="0"/>
          </a:p>
        </p:txBody>
      </p:sp>
      <p:sp>
        <p:nvSpPr>
          <p:cNvPr id="39" name="Shape 32">
            <a:extLst>
              <a:ext uri="{FF2B5EF4-FFF2-40B4-BE49-F238E27FC236}">
                <a16:creationId xmlns:a16="http://schemas.microsoft.com/office/drawing/2014/main" id="{7DA9C657-09F2-3A49-F1B2-739CC6831557}"/>
              </a:ext>
            </a:extLst>
          </p:cNvPr>
          <p:cNvSpPr/>
          <p:nvPr/>
        </p:nvSpPr>
        <p:spPr>
          <a:xfrm>
            <a:off x="6703100" y="7018674"/>
            <a:ext cx="7266265" cy="11430"/>
          </a:xfrm>
          <a:prstGeom prst="roundRect">
            <a:avLst>
              <a:gd name="adj" fmla="val 231352"/>
            </a:avLst>
          </a:prstGeom>
          <a:solidFill>
            <a:srgbClr val="535455"/>
          </a:solidFill>
          <a:ln/>
        </p:spPr>
        <p:txBody>
          <a:bodyPr/>
          <a:lstStyle/>
          <a:p>
            <a:endParaRPr lang="en-GB"/>
          </a:p>
        </p:txBody>
      </p:sp>
      <p:sp>
        <p:nvSpPr>
          <p:cNvPr id="40" name="Shape 33">
            <a:extLst>
              <a:ext uri="{FF2B5EF4-FFF2-40B4-BE49-F238E27FC236}">
                <a16:creationId xmlns:a16="http://schemas.microsoft.com/office/drawing/2014/main" id="{1A231207-35FA-8EF0-E82D-931C0335975E}"/>
              </a:ext>
            </a:extLst>
          </p:cNvPr>
          <p:cNvSpPr/>
          <p:nvPr/>
        </p:nvSpPr>
        <p:spPr>
          <a:xfrm>
            <a:off x="661035" y="7116306"/>
            <a:ext cx="6698218" cy="627817"/>
          </a:xfrm>
          <a:prstGeom prst="roundRect">
            <a:avLst>
              <a:gd name="adj" fmla="val 4212"/>
            </a:avLst>
          </a:prstGeom>
          <a:solidFill>
            <a:srgbClr val="3A3B3C"/>
          </a:solidFill>
          <a:ln/>
        </p:spPr>
        <p:txBody>
          <a:bodyPr/>
          <a:lstStyle/>
          <a:p>
            <a:endParaRPr lang="en-GB"/>
          </a:p>
        </p:txBody>
      </p:sp>
      <p:sp>
        <p:nvSpPr>
          <p:cNvPr id="41" name="Text 34">
            <a:extLst>
              <a:ext uri="{FF2B5EF4-FFF2-40B4-BE49-F238E27FC236}">
                <a16:creationId xmlns:a16="http://schemas.microsoft.com/office/drawing/2014/main" id="{E843D2A3-6407-13A9-4B9F-CDBF80EAF012}"/>
              </a:ext>
            </a:extLst>
          </p:cNvPr>
          <p:cNvSpPr/>
          <p:nvPr/>
        </p:nvSpPr>
        <p:spPr>
          <a:xfrm>
            <a:off x="837247" y="7253942"/>
            <a:ext cx="142994" cy="3525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750"/>
              </a:lnSpc>
              <a:buNone/>
            </a:pPr>
            <a:r>
              <a:rPr lang="en-US" sz="1700" dirty="0">
                <a:solidFill>
                  <a:srgbClr val="CFCBBF"/>
                </a:solidFill>
                <a:latin typeface="Prata" pitchFamily="34" charset="0"/>
                <a:ea typeface="Prata" pitchFamily="34" charset="-122"/>
                <a:cs typeface="Prata" pitchFamily="34" charset="-120"/>
              </a:rPr>
              <a:t>9</a:t>
            </a:r>
            <a:endParaRPr lang="en-US" sz="1700" dirty="0"/>
          </a:p>
        </p:txBody>
      </p:sp>
      <p:sp>
        <p:nvSpPr>
          <p:cNvPr id="42" name="Text 35">
            <a:extLst>
              <a:ext uri="{FF2B5EF4-FFF2-40B4-BE49-F238E27FC236}">
                <a16:creationId xmlns:a16="http://schemas.microsoft.com/office/drawing/2014/main" id="{28A837A5-14B1-6104-3809-0AD108F36CDB}"/>
              </a:ext>
            </a:extLst>
          </p:cNvPr>
          <p:cNvSpPr/>
          <p:nvPr/>
        </p:nvSpPr>
        <p:spPr>
          <a:xfrm>
            <a:off x="7535466" y="7292518"/>
            <a:ext cx="1143238" cy="2753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700" dirty="0">
                <a:solidFill>
                  <a:srgbClr val="CFCBBF"/>
                </a:solidFill>
                <a:latin typeface="Prata" pitchFamily="34" charset="0"/>
                <a:ea typeface="Prata" pitchFamily="34" charset="-122"/>
                <a:cs typeface="Prata" pitchFamily="34" charset="-120"/>
              </a:rPr>
              <a:t>Next Steps</a:t>
            </a:r>
            <a:endParaRPr lang="en-US" sz="1700" dirty="0"/>
          </a:p>
        </p:txBody>
      </p:sp>
    </p:spTree>
    <p:extLst>
      <p:ext uri="{BB962C8B-B14F-4D97-AF65-F5344CB8AC3E}">
        <p14:creationId xmlns:p14="http://schemas.microsoft.com/office/powerpoint/2010/main" val="2838650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30" y="2335565"/>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Case Background</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Allegations</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An employee was accused of unauthorized activities on the company network, including data interception and use of hacking tools.</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Objectives</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investigation aimed to determine if the employee committed malicious activities and provide evidence for legal or disciplinary action.</a:t>
            </a:r>
            <a:endParaRPr lang="en-US" sz="1750" dirty="0"/>
          </a:p>
        </p:txBody>
      </p:sp>
      <p:sp>
        <p:nvSpPr>
          <p:cNvPr id="7" name="Slide Number Placeholder 6">
            <a:extLst>
              <a:ext uri="{FF2B5EF4-FFF2-40B4-BE49-F238E27FC236}">
                <a16:creationId xmlns:a16="http://schemas.microsoft.com/office/drawing/2014/main" id="{73DE6B29-0FB4-2EAB-F0DA-36EF9EDEF7BE}"/>
              </a:ext>
            </a:extLst>
          </p:cNvPr>
          <p:cNvSpPr>
            <a:spLocks noGrp="1"/>
          </p:cNvSpPr>
          <p:nvPr>
            <p:ph type="sldNum" sz="quarter" idx="10"/>
          </p:nvPr>
        </p:nvSpPr>
        <p:spPr/>
        <p:txBody>
          <a:bodyPr/>
          <a:lstStyle/>
          <a:p>
            <a:fld id="{394CAFDA-3624-4591-A36C-28D1AF692E90}" type="slidenum">
              <a:rPr lang="en-GB" smtClean="0"/>
              <a:t>3</a:t>
            </a:fld>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45231"/>
            <a:ext cx="568452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Forensic Procedures</a:t>
            </a:r>
            <a:endParaRPr lang="en-US" sz="4450" dirty="0"/>
          </a:p>
        </p:txBody>
      </p:sp>
      <p:sp>
        <p:nvSpPr>
          <p:cNvPr id="4" name="Shape 1"/>
          <p:cNvSpPr/>
          <p:nvPr/>
        </p:nvSpPr>
        <p:spPr>
          <a:xfrm>
            <a:off x="793790" y="3484391"/>
            <a:ext cx="510302" cy="510302"/>
          </a:xfrm>
          <a:prstGeom prst="roundRect">
            <a:avLst>
              <a:gd name="adj" fmla="val 6667"/>
            </a:avLst>
          </a:prstGeom>
          <a:solidFill>
            <a:srgbClr val="3A3B3C"/>
          </a:solidFill>
          <a:ln/>
        </p:spPr>
        <p:txBody>
          <a:bodyPr/>
          <a:lstStyle/>
          <a:p>
            <a:endParaRPr lang="en-GB"/>
          </a:p>
        </p:txBody>
      </p:sp>
      <p:sp>
        <p:nvSpPr>
          <p:cNvPr id="5" name="Text 2"/>
          <p:cNvSpPr/>
          <p:nvPr/>
        </p:nvSpPr>
        <p:spPr>
          <a:xfrm>
            <a:off x="990243" y="3569402"/>
            <a:ext cx="117396" cy="34028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1</a:t>
            </a:r>
            <a:endParaRPr lang="en-US" sz="2650" dirty="0"/>
          </a:p>
        </p:txBody>
      </p:sp>
      <p:sp>
        <p:nvSpPr>
          <p:cNvPr id="6" name="Text 3"/>
          <p:cNvSpPr/>
          <p:nvPr/>
        </p:nvSpPr>
        <p:spPr>
          <a:xfrm>
            <a:off x="1530906" y="3484391"/>
            <a:ext cx="4160758"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Authorization and Preparation</a:t>
            </a:r>
            <a:endParaRPr lang="en-US" sz="2200" dirty="0"/>
          </a:p>
        </p:txBody>
      </p:sp>
      <p:sp>
        <p:nvSpPr>
          <p:cNvPr id="7" name="Text 4"/>
          <p:cNvSpPr/>
          <p:nvPr/>
        </p:nvSpPr>
        <p:spPr>
          <a:xfrm>
            <a:off x="1530906" y="3974810"/>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Legal authorization was obtained, and forensic tool was selected.</a:t>
            </a:r>
            <a:endParaRPr lang="en-US" sz="1750" dirty="0"/>
          </a:p>
        </p:txBody>
      </p:sp>
      <p:sp>
        <p:nvSpPr>
          <p:cNvPr id="8" name="Shape 5"/>
          <p:cNvSpPr/>
          <p:nvPr/>
        </p:nvSpPr>
        <p:spPr>
          <a:xfrm>
            <a:off x="793790" y="5007769"/>
            <a:ext cx="510302" cy="510302"/>
          </a:xfrm>
          <a:prstGeom prst="roundRect">
            <a:avLst>
              <a:gd name="adj" fmla="val 6667"/>
            </a:avLst>
          </a:prstGeom>
          <a:solidFill>
            <a:srgbClr val="3A3B3C"/>
          </a:solidFill>
          <a:ln/>
        </p:spPr>
        <p:txBody>
          <a:bodyPr/>
          <a:lstStyle/>
          <a:p>
            <a:endParaRPr lang="en-GB"/>
          </a:p>
        </p:txBody>
      </p:sp>
      <p:sp>
        <p:nvSpPr>
          <p:cNvPr id="9" name="Text 6"/>
          <p:cNvSpPr/>
          <p:nvPr/>
        </p:nvSpPr>
        <p:spPr>
          <a:xfrm>
            <a:off x="944642" y="5092779"/>
            <a:ext cx="208598" cy="34028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2</a:t>
            </a:r>
            <a:endParaRPr lang="en-US" sz="2650" dirty="0"/>
          </a:p>
        </p:txBody>
      </p:sp>
      <p:sp>
        <p:nvSpPr>
          <p:cNvPr id="10" name="Text 7"/>
          <p:cNvSpPr/>
          <p:nvPr/>
        </p:nvSpPr>
        <p:spPr>
          <a:xfrm>
            <a:off x="1530906" y="500776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Evidence Handling</a:t>
            </a:r>
            <a:endParaRPr lang="en-US" sz="2200" dirty="0"/>
          </a:p>
        </p:txBody>
      </p:sp>
      <p:sp>
        <p:nvSpPr>
          <p:cNvPr id="11" name="Text 8"/>
          <p:cNvSpPr/>
          <p:nvPr/>
        </p:nvSpPr>
        <p:spPr>
          <a:xfrm>
            <a:off x="1530906" y="5498187"/>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 detailed chain-of-custody log was maintained, and forensic duplicates were created to ensure data integrity.</a:t>
            </a:r>
            <a:endParaRPr lang="en-US" sz="1750" dirty="0"/>
          </a:p>
        </p:txBody>
      </p:sp>
      <p:sp>
        <p:nvSpPr>
          <p:cNvPr id="12" name="Slide Number Placeholder 11">
            <a:extLst>
              <a:ext uri="{FF2B5EF4-FFF2-40B4-BE49-F238E27FC236}">
                <a16:creationId xmlns:a16="http://schemas.microsoft.com/office/drawing/2014/main" id="{45E0858B-6DB7-43B3-2891-31C363C92D40}"/>
              </a:ext>
            </a:extLst>
          </p:cNvPr>
          <p:cNvSpPr>
            <a:spLocks noGrp="1"/>
          </p:cNvSpPr>
          <p:nvPr>
            <p:ph type="sldNum" sz="quarter" idx="10"/>
          </p:nvPr>
        </p:nvSpPr>
        <p:spPr/>
        <p:txBody>
          <a:bodyPr/>
          <a:lstStyle/>
          <a:p>
            <a:fld id="{394CAFDA-3624-4591-A36C-28D1AF692E90}" type="slidenum">
              <a:rPr lang="en-GB" smtClean="0"/>
              <a:t>4</a:t>
            </a:fld>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85570"/>
            <a:ext cx="7054334"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Analysis and Examination</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Autopsy Tool</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Autopsy, an open-source digital forensic platform, was used to index the file system, recover deleted files, and analyze user activity.</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Key Artifacts</a:t>
            </a:r>
            <a:endParaRPr lang="en-US" sz="2200" dirty="0"/>
          </a:p>
        </p:txBody>
      </p:sp>
      <p:sp>
        <p:nvSpPr>
          <p:cNvPr id="6" name="Text 4"/>
          <p:cNvSpPr/>
          <p:nvPr/>
        </p:nvSpPr>
        <p:spPr>
          <a:xfrm>
            <a:off x="7599521" y="439685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User accounts, login timestamps, installed applications, and file system contents were examined for suspicious activity.</a:t>
            </a:r>
            <a:endParaRPr lang="en-US" sz="1750" dirty="0"/>
          </a:p>
        </p:txBody>
      </p:sp>
      <p:sp>
        <p:nvSpPr>
          <p:cNvPr id="7" name="Slide Number Placeholder 6">
            <a:extLst>
              <a:ext uri="{FF2B5EF4-FFF2-40B4-BE49-F238E27FC236}">
                <a16:creationId xmlns:a16="http://schemas.microsoft.com/office/drawing/2014/main" id="{F581C6ED-6CC0-9933-64B9-EA139206A728}"/>
              </a:ext>
            </a:extLst>
          </p:cNvPr>
          <p:cNvSpPr>
            <a:spLocks noGrp="1"/>
          </p:cNvSpPr>
          <p:nvPr>
            <p:ph type="sldNum" sz="quarter" idx="10"/>
          </p:nvPr>
        </p:nvSpPr>
        <p:spPr/>
        <p:txBody>
          <a:bodyPr/>
          <a:lstStyle/>
          <a:p>
            <a:fld id="{394CAFDA-3624-4591-A36C-28D1AF692E90}" type="slidenum">
              <a:rPr lang="en-GB" smtClean="0"/>
              <a:t>5</a:t>
            </a:fld>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40894"/>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User Activity</a:t>
            </a:r>
            <a:endParaRPr lang="en-US" sz="4450" dirty="0"/>
          </a:p>
        </p:txBody>
      </p:sp>
      <p:sp>
        <p:nvSpPr>
          <p:cNvPr id="4" name="Shape 1"/>
          <p:cNvSpPr/>
          <p:nvPr/>
        </p:nvSpPr>
        <p:spPr>
          <a:xfrm>
            <a:off x="1118711" y="2855952"/>
            <a:ext cx="30480" cy="3566517"/>
          </a:xfrm>
          <a:prstGeom prst="roundRect">
            <a:avLst>
              <a:gd name="adj" fmla="val 111628"/>
            </a:avLst>
          </a:prstGeom>
          <a:solidFill>
            <a:srgbClr val="535455"/>
          </a:solidFill>
          <a:ln/>
        </p:spPr>
        <p:txBody>
          <a:bodyPr/>
          <a:lstStyle/>
          <a:p>
            <a:endParaRPr lang="en-GB"/>
          </a:p>
        </p:txBody>
      </p:sp>
      <p:sp>
        <p:nvSpPr>
          <p:cNvPr id="5" name="Shape 2"/>
          <p:cNvSpPr/>
          <p:nvPr/>
        </p:nvSpPr>
        <p:spPr>
          <a:xfrm>
            <a:off x="1358622" y="3351014"/>
            <a:ext cx="793790" cy="30480"/>
          </a:xfrm>
          <a:prstGeom prst="roundRect">
            <a:avLst>
              <a:gd name="adj" fmla="val 111628"/>
            </a:avLst>
          </a:prstGeom>
          <a:solidFill>
            <a:srgbClr val="535455"/>
          </a:solidFill>
          <a:ln/>
        </p:spPr>
        <p:txBody>
          <a:bodyPr/>
          <a:lstStyle/>
          <a:p>
            <a:endParaRPr lang="en-GB"/>
          </a:p>
        </p:txBody>
      </p:sp>
      <p:sp>
        <p:nvSpPr>
          <p:cNvPr id="6" name="Shape 3"/>
          <p:cNvSpPr/>
          <p:nvPr/>
        </p:nvSpPr>
        <p:spPr>
          <a:xfrm>
            <a:off x="878800" y="3111103"/>
            <a:ext cx="510302" cy="510302"/>
          </a:xfrm>
          <a:prstGeom prst="roundRect">
            <a:avLst>
              <a:gd name="adj" fmla="val 6667"/>
            </a:avLst>
          </a:prstGeom>
          <a:solidFill>
            <a:srgbClr val="3A3B3C"/>
          </a:solidFill>
          <a:ln/>
        </p:spPr>
        <p:txBody>
          <a:bodyPr/>
          <a:lstStyle/>
          <a:p>
            <a:endParaRPr lang="en-GB"/>
          </a:p>
        </p:txBody>
      </p:sp>
      <p:sp>
        <p:nvSpPr>
          <p:cNvPr id="7" name="Text 4"/>
          <p:cNvSpPr/>
          <p:nvPr/>
        </p:nvSpPr>
        <p:spPr>
          <a:xfrm>
            <a:off x="1075253" y="3196114"/>
            <a:ext cx="117396" cy="34028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1</a:t>
            </a:r>
            <a:endParaRPr lang="en-US" sz="2650" dirty="0"/>
          </a:p>
        </p:txBody>
      </p:sp>
      <p:sp>
        <p:nvSpPr>
          <p:cNvPr id="8" name="Text 5"/>
          <p:cNvSpPr/>
          <p:nvPr/>
        </p:nvSpPr>
        <p:spPr>
          <a:xfrm>
            <a:off x="2381488" y="308276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Suspicious Account</a:t>
            </a:r>
            <a:endParaRPr lang="en-US" sz="2200" dirty="0"/>
          </a:p>
        </p:txBody>
      </p:sp>
      <p:sp>
        <p:nvSpPr>
          <p:cNvPr id="9" name="Text 6"/>
          <p:cNvSpPr/>
          <p:nvPr/>
        </p:nvSpPr>
        <p:spPr>
          <a:xfrm>
            <a:off x="2381488" y="3573185"/>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A user account named "Mr. Evil" was found with a high number of logins and suspicious activities.</a:t>
            </a:r>
            <a:endParaRPr lang="en-US" sz="1750" dirty="0"/>
          </a:p>
        </p:txBody>
      </p:sp>
      <p:sp>
        <p:nvSpPr>
          <p:cNvPr id="10" name="Shape 7"/>
          <p:cNvSpPr/>
          <p:nvPr/>
        </p:nvSpPr>
        <p:spPr>
          <a:xfrm>
            <a:off x="1358622" y="5247680"/>
            <a:ext cx="793790" cy="30480"/>
          </a:xfrm>
          <a:prstGeom prst="roundRect">
            <a:avLst>
              <a:gd name="adj" fmla="val 111628"/>
            </a:avLst>
          </a:prstGeom>
          <a:solidFill>
            <a:srgbClr val="535455"/>
          </a:solidFill>
          <a:ln/>
        </p:spPr>
        <p:txBody>
          <a:bodyPr/>
          <a:lstStyle/>
          <a:p>
            <a:endParaRPr lang="en-GB"/>
          </a:p>
        </p:txBody>
      </p:sp>
      <p:sp>
        <p:nvSpPr>
          <p:cNvPr id="11" name="Shape 8"/>
          <p:cNvSpPr/>
          <p:nvPr/>
        </p:nvSpPr>
        <p:spPr>
          <a:xfrm>
            <a:off x="878800" y="5007769"/>
            <a:ext cx="510302" cy="510302"/>
          </a:xfrm>
          <a:prstGeom prst="roundRect">
            <a:avLst>
              <a:gd name="adj" fmla="val 6667"/>
            </a:avLst>
          </a:prstGeom>
          <a:solidFill>
            <a:srgbClr val="3A3B3C"/>
          </a:solidFill>
          <a:ln/>
        </p:spPr>
        <p:txBody>
          <a:bodyPr/>
          <a:lstStyle/>
          <a:p>
            <a:endParaRPr lang="en-GB"/>
          </a:p>
        </p:txBody>
      </p:sp>
      <p:sp>
        <p:nvSpPr>
          <p:cNvPr id="12" name="Text 9"/>
          <p:cNvSpPr/>
          <p:nvPr/>
        </p:nvSpPr>
        <p:spPr>
          <a:xfrm>
            <a:off x="1029653" y="5092779"/>
            <a:ext cx="208598" cy="34028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2</a:t>
            </a:r>
            <a:endParaRPr lang="en-US" sz="2650" dirty="0"/>
          </a:p>
        </p:txBody>
      </p:sp>
      <p:sp>
        <p:nvSpPr>
          <p:cNvPr id="13" name="Text 10"/>
          <p:cNvSpPr/>
          <p:nvPr/>
        </p:nvSpPr>
        <p:spPr>
          <a:xfrm>
            <a:off x="2381488" y="49794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System Owner</a:t>
            </a:r>
            <a:endParaRPr lang="en-US" sz="2200" dirty="0"/>
          </a:p>
        </p:txBody>
      </p:sp>
      <p:sp>
        <p:nvSpPr>
          <p:cNvPr id="14" name="Text 11"/>
          <p:cNvSpPr/>
          <p:nvPr/>
        </p:nvSpPr>
        <p:spPr>
          <a:xfrm>
            <a:off x="2381488" y="5469850"/>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The registered owner of the system was identified as "Greg Schardt," which can be linked to the "Mr. Evil" account.</a:t>
            </a:r>
            <a:endParaRPr lang="en-US" sz="1750" dirty="0"/>
          </a:p>
        </p:txBody>
      </p:sp>
      <p:sp>
        <p:nvSpPr>
          <p:cNvPr id="15" name="Slide Number Placeholder 14">
            <a:extLst>
              <a:ext uri="{FF2B5EF4-FFF2-40B4-BE49-F238E27FC236}">
                <a16:creationId xmlns:a16="http://schemas.microsoft.com/office/drawing/2014/main" id="{9A013DBF-A3C0-052C-7DE3-E97EB58DAE74}"/>
              </a:ext>
            </a:extLst>
          </p:cNvPr>
          <p:cNvSpPr>
            <a:spLocks noGrp="1"/>
          </p:cNvSpPr>
          <p:nvPr>
            <p:ph type="sldNum" sz="quarter" idx="10"/>
          </p:nvPr>
        </p:nvSpPr>
        <p:spPr/>
        <p:txBody>
          <a:bodyPr/>
          <a:lstStyle/>
          <a:p>
            <a:fld id="{394CAFDA-3624-4591-A36C-28D1AF692E90}" type="slidenum">
              <a:rPr lang="en-GB" smtClean="0"/>
              <a:t>6</a:t>
            </a:fld>
            <a:endParaRPr lang="en-GB"/>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26877"/>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Evidence of Malicious Activity</a:t>
            </a:r>
            <a:endParaRPr lang="en-US" sz="4450" dirty="0"/>
          </a:p>
        </p:txBody>
      </p:sp>
      <p:sp>
        <p:nvSpPr>
          <p:cNvPr id="4" name="Shape 1"/>
          <p:cNvSpPr/>
          <p:nvPr/>
        </p:nvSpPr>
        <p:spPr>
          <a:xfrm>
            <a:off x="6280190" y="2484596"/>
            <a:ext cx="3664863" cy="2758559"/>
          </a:xfrm>
          <a:prstGeom prst="roundRect">
            <a:avLst>
              <a:gd name="adj" fmla="val 1233"/>
            </a:avLst>
          </a:prstGeom>
          <a:solidFill>
            <a:srgbClr val="3A3B3C"/>
          </a:solidFill>
          <a:ln/>
        </p:spPr>
        <p:txBody>
          <a:bodyPr/>
          <a:lstStyle/>
          <a:p>
            <a:endParaRPr lang="en-GB"/>
          </a:p>
        </p:txBody>
      </p:sp>
      <p:sp>
        <p:nvSpPr>
          <p:cNvPr id="5" name="Text 2"/>
          <p:cNvSpPr/>
          <p:nvPr/>
        </p:nvSpPr>
        <p:spPr>
          <a:xfrm>
            <a:off x="6507004" y="271141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Hacking Tools</a:t>
            </a:r>
            <a:endParaRPr lang="en-US" sz="2200" dirty="0"/>
          </a:p>
        </p:txBody>
      </p:sp>
      <p:sp>
        <p:nvSpPr>
          <p:cNvPr id="6" name="Text 3"/>
          <p:cNvSpPr/>
          <p:nvPr/>
        </p:nvSpPr>
        <p:spPr>
          <a:xfrm>
            <a:off x="6507004" y="3201829"/>
            <a:ext cx="3211235" cy="1814513"/>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Hacking tools like Ethereal, Cain &amp; Abel, and John The Ripper were found, indicating potential network sniffing and password cracking.</a:t>
            </a:r>
            <a:endParaRPr lang="en-US" sz="1750" dirty="0"/>
          </a:p>
        </p:txBody>
      </p:sp>
      <p:sp>
        <p:nvSpPr>
          <p:cNvPr id="7" name="Shape 4"/>
          <p:cNvSpPr/>
          <p:nvPr/>
        </p:nvSpPr>
        <p:spPr>
          <a:xfrm>
            <a:off x="10171867" y="2484596"/>
            <a:ext cx="3664863" cy="2758559"/>
          </a:xfrm>
          <a:prstGeom prst="roundRect">
            <a:avLst>
              <a:gd name="adj" fmla="val 1233"/>
            </a:avLst>
          </a:prstGeom>
          <a:solidFill>
            <a:srgbClr val="3A3B3C"/>
          </a:solidFill>
          <a:ln/>
        </p:spPr>
        <p:txBody>
          <a:bodyPr/>
          <a:lstStyle/>
          <a:p>
            <a:endParaRPr lang="en-GB"/>
          </a:p>
        </p:txBody>
      </p:sp>
      <p:sp>
        <p:nvSpPr>
          <p:cNvPr id="8" name="Text 5"/>
          <p:cNvSpPr/>
          <p:nvPr/>
        </p:nvSpPr>
        <p:spPr>
          <a:xfrm>
            <a:off x="10398681" y="271141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Intercepted Network </a:t>
            </a:r>
          </a:p>
          <a:p>
            <a:pPr marL="0" indent="0">
              <a:lnSpc>
                <a:spcPts val="2750"/>
              </a:lnSpc>
              <a:buNone/>
            </a:pPr>
            <a:r>
              <a:rPr lang="en-US" sz="2200" dirty="0">
                <a:solidFill>
                  <a:srgbClr val="CFCBBF"/>
                </a:solidFill>
                <a:latin typeface="Prata" pitchFamily="34" charset="0"/>
                <a:ea typeface="Prata" pitchFamily="34" charset="-122"/>
                <a:cs typeface="Prata" pitchFamily="34" charset="-120"/>
              </a:rPr>
              <a:t>Traffic</a:t>
            </a:r>
            <a:endParaRPr lang="en-US" sz="2200" dirty="0"/>
          </a:p>
        </p:txBody>
      </p:sp>
      <p:sp>
        <p:nvSpPr>
          <p:cNvPr id="9" name="Text 6"/>
          <p:cNvSpPr/>
          <p:nvPr/>
        </p:nvSpPr>
        <p:spPr>
          <a:xfrm>
            <a:off x="10398681" y="3541064"/>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 packet capture file in Mr. Evil’s directory showed unauthorized monitoring of a Windows CE device.</a:t>
            </a:r>
            <a:endParaRPr lang="en-US" sz="1750" dirty="0"/>
          </a:p>
        </p:txBody>
      </p:sp>
      <p:sp>
        <p:nvSpPr>
          <p:cNvPr id="10" name="Shape 7"/>
          <p:cNvSpPr/>
          <p:nvPr/>
        </p:nvSpPr>
        <p:spPr>
          <a:xfrm>
            <a:off x="6280190" y="5469969"/>
            <a:ext cx="7556421" cy="2032754"/>
          </a:xfrm>
          <a:prstGeom prst="roundRect">
            <a:avLst>
              <a:gd name="adj" fmla="val 1674"/>
            </a:avLst>
          </a:prstGeom>
          <a:solidFill>
            <a:srgbClr val="3A3B3C"/>
          </a:solidFill>
          <a:ln/>
        </p:spPr>
        <p:txBody>
          <a:bodyPr/>
          <a:lstStyle/>
          <a:p>
            <a:endParaRPr lang="en-GB" dirty="0"/>
          </a:p>
        </p:txBody>
      </p:sp>
      <p:sp>
        <p:nvSpPr>
          <p:cNvPr id="11" name="Text 8"/>
          <p:cNvSpPr/>
          <p:nvPr/>
        </p:nvSpPr>
        <p:spPr>
          <a:xfrm>
            <a:off x="6507004" y="569678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Shell Bags Accessing Malicious Directories </a:t>
            </a:r>
            <a:endParaRPr lang="en-US" sz="2200" dirty="0"/>
          </a:p>
        </p:txBody>
      </p:sp>
      <p:sp>
        <p:nvSpPr>
          <p:cNvPr id="12" name="Text 9"/>
          <p:cNvSpPr/>
          <p:nvPr/>
        </p:nvSpPr>
        <p:spPr>
          <a:xfrm>
            <a:off x="6507004" y="6187202"/>
            <a:ext cx="7102793"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Shell bag analysis revealed frequent access to malicious directories like EXPLOITATION and ENUMERATION, indicating the user’s engagement with hacking tools and malicious activity.</a:t>
            </a:r>
            <a:endParaRPr lang="en-US" sz="1750" dirty="0"/>
          </a:p>
        </p:txBody>
      </p:sp>
      <p:sp>
        <p:nvSpPr>
          <p:cNvPr id="13" name="Slide Number Placeholder 12">
            <a:extLst>
              <a:ext uri="{FF2B5EF4-FFF2-40B4-BE49-F238E27FC236}">
                <a16:creationId xmlns:a16="http://schemas.microsoft.com/office/drawing/2014/main" id="{F11FA59D-2277-DB32-4A94-E1CF5B73B95B}"/>
              </a:ext>
            </a:extLst>
          </p:cNvPr>
          <p:cNvSpPr>
            <a:spLocks noGrp="1"/>
          </p:cNvSpPr>
          <p:nvPr>
            <p:ph type="sldNum" sz="quarter" idx="10"/>
          </p:nvPr>
        </p:nvSpPr>
        <p:spPr/>
        <p:txBody>
          <a:bodyPr/>
          <a:lstStyle/>
          <a:p>
            <a:fld id="{394CAFDA-3624-4591-A36C-28D1AF692E90}" type="slidenum">
              <a:rPr lang="en-GB" smtClean="0"/>
              <a:t>7</a:t>
            </a:fld>
            <a:endParaRPr lang="en-GB"/>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74731"/>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Reconstruction and Reporting</a:t>
            </a:r>
            <a:endParaRPr lang="en-US" sz="4450" dirty="0"/>
          </a:p>
        </p:txBody>
      </p:sp>
      <p:pic>
        <p:nvPicPr>
          <p:cNvPr id="4" name="Image 1" descr="preencoded.png"/>
          <p:cNvPicPr>
            <a:picLocks noChangeAspect="1"/>
          </p:cNvPicPr>
          <p:nvPr/>
        </p:nvPicPr>
        <p:blipFill>
          <a:blip r:embed="rId4"/>
          <a:stretch>
            <a:fillRect/>
          </a:stretch>
        </p:blipFill>
        <p:spPr>
          <a:xfrm>
            <a:off x="793790" y="3142298"/>
            <a:ext cx="1134070" cy="1669852"/>
          </a:xfrm>
          <a:prstGeom prst="rect">
            <a:avLst/>
          </a:prstGeom>
        </p:spPr>
      </p:pic>
      <p:sp>
        <p:nvSpPr>
          <p:cNvPr id="5" name="Text 1"/>
          <p:cNvSpPr/>
          <p:nvPr/>
        </p:nvSpPr>
        <p:spPr>
          <a:xfrm>
            <a:off x="2268022" y="3369112"/>
            <a:ext cx="3371850"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Timeline Reconstruction</a:t>
            </a:r>
            <a:endParaRPr lang="en-US" sz="2200" dirty="0"/>
          </a:p>
        </p:txBody>
      </p:sp>
      <p:sp>
        <p:nvSpPr>
          <p:cNvPr id="6" name="Text 2"/>
          <p:cNvSpPr/>
          <p:nvPr/>
        </p:nvSpPr>
        <p:spPr>
          <a:xfrm>
            <a:off x="2268022" y="3859530"/>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A timeline of events was created using file timestamps, system logs, and user activity records.</a:t>
            </a:r>
            <a:endParaRPr lang="en-US" sz="1750" dirty="0"/>
          </a:p>
        </p:txBody>
      </p:sp>
      <p:pic>
        <p:nvPicPr>
          <p:cNvPr id="7" name="Image 2" descr="preencoded.png"/>
          <p:cNvPicPr>
            <a:picLocks noChangeAspect="1"/>
          </p:cNvPicPr>
          <p:nvPr/>
        </p:nvPicPr>
        <p:blipFill>
          <a:blip r:embed="rId5"/>
          <a:stretch>
            <a:fillRect/>
          </a:stretch>
        </p:blipFill>
        <p:spPr>
          <a:xfrm>
            <a:off x="793790" y="4812149"/>
            <a:ext cx="1134070" cy="2032754"/>
          </a:xfrm>
          <a:prstGeom prst="rect">
            <a:avLst/>
          </a:prstGeom>
        </p:spPr>
      </p:pic>
      <p:sp>
        <p:nvSpPr>
          <p:cNvPr id="8" name="Text 3"/>
          <p:cNvSpPr/>
          <p:nvPr/>
        </p:nvSpPr>
        <p:spPr>
          <a:xfrm>
            <a:off x="2268022" y="50389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Report Generation</a:t>
            </a:r>
            <a:endParaRPr lang="en-US" sz="2200" dirty="0"/>
          </a:p>
        </p:txBody>
      </p:sp>
      <p:sp>
        <p:nvSpPr>
          <p:cNvPr id="9" name="Text 4"/>
          <p:cNvSpPr/>
          <p:nvPr/>
        </p:nvSpPr>
        <p:spPr>
          <a:xfrm>
            <a:off x="2268022" y="5529382"/>
            <a:ext cx="6082189"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A detailed report was generated documenting the methodologies, tools used, and findings of the investigation.</a:t>
            </a:r>
            <a:endParaRPr lang="en-US" sz="1750" dirty="0"/>
          </a:p>
        </p:txBody>
      </p:sp>
      <p:sp>
        <p:nvSpPr>
          <p:cNvPr id="10" name="Slide Number Placeholder 9">
            <a:extLst>
              <a:ext uri="{FF2B5EF4-FFF2-40B4-BE49-F238E27FC236}">
                <a16:creationId xmlns:a16="http://schemas.microsoft.com/office/drawing/2014/main" id="{BF57FCAF-CD90-A529-626D-5D5C6AC83970}"/>
              </a:ext>
            </a:extLst>
          </p:cNvPr>
          <p:cNvSpPr>
            <a:spLocks noGrp="1"/>
          </p:cNvSpPr>
          <p:nvPr>
            <p:ph type="sldNum" sz="quarter" idx="10"/>
          </p:nvPr>
        </p:nvSpPr>
        <p:spPr/>
        <p:txBody>
          <a:bodyPr/>
          <a:lstStyle/>
          <a:p>
            <a:fld id="{394CAFDA-3624-4591-A36C-28D1AF692E90}" type="slidenum">
              <a:rPr lang="en-GB" smtClean="0"/>
              <a:t>8</a:t>
            </a:fld>
            <a:endParaRPr lang="en-GB"/>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541270"/>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3" name="Text 1"/>
          <p:cNvSpPr/>
          <p:nvPr/>
        </p:nvSpPr>
        <p:spPr>
          <a:xfrm>
            <a:off x="793790" y="3159323"/>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4" name="Text 2"/>
          <p:cNvSpPr/>
          <p:nvPr/>
        </p:nvSpPr>
        <p:spPr>
          <a:xfrm>
            <a:off x="4479846" y="3862388"/>
            <a:ext cx="5670590" cy="708779"/>
          </a:xfrm>
          <a:prstGeom prst="rect">
            <a:avLst/>
          </a:prstGeom>
          <a:noFill/>
          <a:ln/>
        </p:spPr>
        <p:txBody>
          <a:bodyPr wrap="none" lIns="0" tIns="0" rIns="0" bIns="0" rtlCol="0" anchor="t"/>
          <a:lstStyle/>
          <a:p>
            <a:pPr marL="0" indent="0" algn="ctr">
              <a:lnSpc>
                <a:spcPts val="5550"/>
              </a:lnSpc>
              <a:buNone/>
            </a:pPr>
            <a:r>
              <a:rPr lang="en-US" sz="4450" dirty="0">
                <a:solidFill>
                  <a:srgbClr val="F2E782"/>
                </a:solidFill>
                <a:latin typeface="Prata" pitchFamily="34" charset="0"/>
                <a:ea typeface="Prata" pitchFamily="34" charset="-122"/>
                <a:cs typeface="Prata" pitchFamily="34" charset="-120"/>
              </a:rPr>
              <a:t>Live Demonstration</a:t>
            </a:r>
            <a:endParaRPr lang="en-US" sz="4450" dirty="0"/>
          </a:p>
        </p:txBody>
      </p:sp>
      <p:sp>
        <p:nvSpPr>
          <p:cNvPr id="5" name="Text 3"/>
          <p:cNvSpPr/>
          <p:nvPr/>
        </p:nvSpPr>
        <p:spPr>
          <a:xfrm>
            <a:off x="793790" y="4911328"/>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6" name="Text 4"/>
          <p:cNvSpPr/>
          <p:nvPr/>
        </p:nvSpPr>
        <p:spPr>
          <a:xfrm>
            <a:off x="793790" y="5529382"/>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7" name="Slide Number Placeholder 6">
            <a:extLst>
              <a:ext uri="{FF2B5EF4-FFF2-40B4-BE49-F238E27FC236}">
                <a16:creationId xmlns:a16="http://schemas.microsoft.com/office/drawing/2014/main" id="{D01BB3EE-4C51-D996-2F8F-9E645EA42B02}"/>
              </a:ext>
            </a:extLst>
          </p:cNvPr>
          <p:cNvSpPr>
            <a:spLocks noGrp="1"/>
          </p:cNvSpPr>
          <p:nvPr>
            <p:ph type="sldNum" sz="quarter" idx="10"/>
          </p:nvPr>
        </p:nvSpPr>
        <p:spPr/>
        <p:txBody>
          <a:bodyPr/>
          <a:lstStyle/>
          <a:p>
            <a:fld id="{394CAFDA-3624-4591-A36C-28D1AF692E90}" type="slidenum">
              <a:rPr lang="en-GB" smtClean="0"/>
              <a:t>9</a:t>
            </a:fld>
            <a:endParaRPr lang="en-GB"/>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74</TotalTime>
  <Words>1489</Words>
  <Application>Microsoft Office PowerPoint</Application>
  <PresentationFormat>Custom</PresentationFormat>
  <Paragraphs>141</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Raleway Bold</vt:lpstr>
      <vt:lpstr>Calibri</vt:lpstr>
      <vt:lpstr>Raleway</vt:lpstr>
      <vt:lpstr>Google Sans</vt:lpstr>
      <vt:lpstr>Prata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KOO WAI KIT</cp:lastModifiedBy>
  <cp:revision>20</cp:revision>
  <cp:lastPrinted>2025-02-07T17:13:13Z</cp:lastPrinted>
  <dcterms:created xsi:type="dcterms:W3CDTF">2025-02-07T16:24:32Z</dcterms:created>
  <dcterms:modified xsi:type="dcterms:W3CDTF">2025-02-08T05:21:17Z</dcterms:modified>
</cp:coreProperties>
</file>